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taria" initials="p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6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ED2A2-947C-4C9D-ABCA-37F0B17FAB90}" type="datetimeFigureOut">
              <a:rPr lang="fr-FR" smtClean="0"/>
              <a:pPr/>
              <a:t>27/09/2013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D5670-4A57-4B8F-8686-FE7819DD9A8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4799-A0E8-4B36-B214-2EF58AC215BD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499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3DAB-4DE1-43D1-9542-D7E3F3399AF7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66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A0E3-6831-4880-826C-BADAF19D3580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17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CA373-B3C4-42C8-8645-EA52E988CAB7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1477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4E6DD-F6F2-4A5D-ABF4-C285DE73736D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329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ADBE8-8043-46BE-B033-6B1F3E1674BF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3411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0978-5455-4280-9699-9C49620E21D4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0256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D9581-61F7-43E1-B58D-3FFA20CF6A98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707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6EE2-880F-45B9-94BC-B9AA315423CA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792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6C-9FC1-4C32-980B-0ADEFAC37E19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557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58C81-B5EF-4776-8EF3-E9B6650634D9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4648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C8F3-1DA5-46FD-A32C-1FFB93D6DB51}" type="datetime1">
              <a:rPr lang="fr-FR" smtClean="0"/>
              <a:pPr/>
              <a:t>27/09/2013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6986-8E27-4858-9FC2-391E463103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059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erimentation.jeunes.gouv.f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60576" y="915099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 French </a:t>
            </a:r>
            <a:r>
              <a:rPr 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Youth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Experimentation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Fund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(Fonds d’Expérimentation pour la Jeunesse – FEJ)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endParaRPr lang="fr-FR" sz="32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6720" y="2950464"/>
            <a:ext cx="11277600" cy="19903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Mathieu </a:t>
            </a:r>
            <a:r>
              <a:rPr lang="fr-FR" dirty="0" err="1" smtClean="0"/>
              <a:t>Valdenaire</a:t>
            </a:r>
            <a:r>
              <a:rPr lang="fr-FR" dirty="0" smtClean="0"/>
              <a:t>  (DJEPVA - FEJ)</a:t>
            </a:r>
          </a:p>
          <a:p>
            <a:pPr>
              <a:lnSpc>
                <a:spcPct val="120000"/>
              </a:lnSpc>
            </a:pPr>
            <a:r>
              <a:rPr lang="en-GB" sz="2200" dirty="0" smtClean="0"/>
              <a:t>International Workshop “Evidence-based Innovation: the Role of Evaluation and Social Experiments” </a:t>
            </a:r>
            <a:endParaRPr lang="fr-FR" sz="2200" dirty="0" smtClean="0"/>
          </a:p>
          <a:p>
            <a:pPr>
              <a:lnSpc>
                <a:spcPct val="150000"/>
              </a:lnSpc>
            </a:pPr>
            <a:r>
              <a:rPr lang="fr-FR" sz="2200" dirty="0" smtClean="0"/>
              <a:t>Barcelona, </a:t>
            </a:r>
            <a:r>
              <a:rPr lang="fr-FR" sz="2200" dirty="0" err="1" smtClean="0"/>
              <a:t>September</a:t>
            </a:r>
            <a:r>
              <a:rPr lang="fr-FR" sz="2200" dirty="0" smtClean="0"/>
              <a:t> 26th 2013</a:t>
            </a:r>
          </a:p>
          <a:p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0193" y="5059682"/>
            <a:ext cx="1970512" cy="138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257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+mn-lt"/>
              </a:rPr>
              <a:t>Overall</a:t>
            </a:r>
            <a:r>
              <a:rPr lang="fr-FR" dirty="0" smtClean="0">
                <a:latin typeface="+mn-lt"/>
              </a:rPr>
              <a:t> objectives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Started</a:t>
            </a:r>
            <a:r>
              <a:rPr lang="fr-FR" dirty="0" smtClean="0"/>
              <a:t> in 2009, the </a:t>
            </a:r>
            <a:r>
              <a:rPr lang="fr-FR" dirty="0" err="1" smtClean="0"/>
              <a:t>fund</a:t>
            </a:r>
            <a:r>
              <a:rPr lang="fr-FR" dirty="0" smtClean="0"/>
              <a:t> main goals are: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promote</a:t>
            </a:r>
            <a:r>
              <a:rPr lang="fr-FR" dirty="0" smtClean="0"/>
              <a:t> </a:t>
            </a:r>
            <a:r>
              <a:rPr lang="en-GB" dirty="0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achievement</a:t>
            </a:r>
            <a:r>
              <a:rPr lang="fr-FR" dirty="0" smtClean="0"/>
              <a:t>;</a:t>
            </a:r>
            <a:endParaRPr lang="fr-FR" dirty="0" smtClean="0"/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improve</a:t>
            </a:r>
            <a:r>
              <a:rPr lang="fr-FR" dirty="0" smtClean="0"/>
              <a:t> social and </a:t>
            </a:r>
            <a:r>
              <a:rPr lang="fr-FR" dirty="0" err="1" smtClean="0"/>
              <a:t>professional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of </a:t>
            </a:r>
            <a:r>
              <a:rPr lang="fr-FR" dirty="0" err="1" smtClean="0"/>
              <a:t>young</a:t>
            </a:r>
            <a:r>
              <a:rPr lang="fr-FR" dirty="0" smtClean="0"/>
              <a:t> people (</a:t>
            </a:r>
            <a:r>
              <a:rPr lang="fr-FR" dirty="0" err="1" smtClean="0"/>
              <a:t>under</a:t>
            </a:r>
            <a:r>
              <a:rPr lang="fr-FR" dirty="0" smtClean="0"/>
              <a:t> 25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).</a:t>
            </a:r>
          </a:p>
          <a:p>
            <a:r>
              <a:rPr lang="fr-FR" dirty="0" smtClean="0"/>
              <a:t>Original </a:t>
            </a:r>
            <a:r>
              <a:rPr lang="fr-FR" dirty="0" err="1" smtClean="0"/>
              <a:t>experimentation</a:t>
            </a:r>
            <a:r>
              <a:rPr lang="fr-FR" dirty="0" smtClean="0"/>
              <a:t> agenda set by a commission on </a:t>
            </a:r>
            <a:r>
              <a:rPr lang="fr-FR" dirty="0" err="1" smtClean="0"/>
              <a:t>youth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, </a:t>
            </a:r>
            <a:r>
              <a:rPr lang="fr-FR" dirty="0" err="1" smtClean="0"/>
              <a:t>including</a:t>
            </a:r>
            <a:r>
              <a:rPr lang="fr-FR" dirty="0" smtClean="0"/>
              <a:t> all </a:t>
            </a:r>
            <a:r>
              <a:rPr lang="fr-FR" dirty="0" err="1" smtClean="0"/>
              <a:t>stakeholders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fund</a:t>
            </a:r>
            <a:r>
              <a:rPr lang="fr-FR" dirty="0" smtClean="0"/>
              <a:t> </a:t>
            </a:r>
            <a:r>
              <a:rPr lang="fr-FR" dirty="0" err="1" smtClean="0"/>
              <a:t>aims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inspiring</a:t>
            </a:r>
            <a:r>
              <a:rPr lang="fr-FR" dirty="0" smtClean="0"/>
              <a:t> </a:t>
            </a:r>
            <a:r>
              <a:rPr lang="fr-FR" dirty="0" err="1" smtClean="0"/>
              <a:t>evidence</a:t>
            </a:r>
            <a:r>
              <a:rPr lang="fr-FR" dirty="0" smtClean="0"/>
              <a:t>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</a:t>
            </a:r>
            <a:r>
              <a:rPr lang="fr-FR" dirty="0" err="1" smtClean="0"/>
              <a:t>related</a:t>
            </a:r>
            <a:r>
              <a:rPr lang="fr-FR" dirty="0" smtClean="0"/>
              <a:t> to </a:t>
            </a:r>
            <a:r>
              <a:rPr lang="fr-FR" dirty="0" err="1" smtClean="0"/>
              <a:t>youth</a:t>
            </a:r>
            <a:r>
              <a:rPr lang="fr-FR" dirty="0" smtClean="0"/>
              <a:t> by:</a:t>
            </a:r>
          </a:p>
          <a:p>
            <a:pPr lvl="1"/>
            <a:r>
              <a:rPr lang="fr-FR" dirty="0" err="1" smtClean="0"/>
              <a:t>Promoting</a:t>
            </a:r>
            <a:r>
              <a:rPr lang="fr-FR" dirty="0" smtClean="0"/>
              <a:t> and </a:t>
            </a:r>
            <a:r>
              <a:rPr lang="fr-FR" dirty="0" err="1" smtClean="0"/>
              <a:t>supporting</a:t>
            </a:r>
            <a:r>
              <a:rPr lang="fr-FR" dirty="0" smtClean="0"/>
              <a:t> </a:t>
            </a:r>
            <a:r>
              <a:rPr lang="fr-FR" dirty="0" err="1" smtClean="0"/>
              <a:t>innovative</a:t>
            </a:r>
            <a:r>
              <a:rPr lang="fr-FR" dirty="0" smtClean="0"/>
              <a:t> local </a:t>
            </a:r>
            <a:r>
              <a:rPr lang="fr-FR" dirty="0" smtClean="0"/>
              <a:t>initiatives;</a:t>
            </a:r>
            <a:endParaRPr lang="fr-FR" dirty="0" smtClean="0"/>
          </a:p>
          <a:p>
            <a:pPr lvl="1"/>
            <a:r>
              <a:rPr lang="fr-FR" dirty="0" err="1" smtClean="0"/>
              <a:t>Rigorously</a:t>
            </a:r>
            <a:r>
              <a:rPr lang="fr-FR" dirty="0" smtClean="0"/>
              <a:t> </a:t>
            </a:r>
            <a:r>
              <a:rPr lang="fr-FR" dirty="0" err="1" smtClean="0"/>
              <a:t>assessing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implementation</a:t>
            </a:r>
            <a:r>
              <a:rPr lang="fr-FR" dirty="0" smtClean="0"/>
              <a:t> and impact to </a:t>
            </a:r>
            <a:r>
              <a:rPr lang="fr-FR" dirty="0" err="1" smtClean="0"/>
              <a:t>prove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efficacy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deciding</a:t>
            </a:r>
            <a:r>
              <a:rPr lang="fr-FR" dirty="0" smtClean="0"/>
              <a:t> </a:t>
            </a:r>
            <a:r>
              <a:rPr lang="fr-FR" dirty="0" err="1" smtClean="0"/>
              <a:t>whether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scaled</a:t>
            </a:r>
            <a:r>
              <a:rPr lang="fr-FR" dirty="0" smtClean="0"/>
              <a:t> up.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929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+mn-lt"/>
              </a:rPr>
              <a:t>Funding</a:t>
            </a:r>
            <a:r>
              <a:rPr lang="fr-FR" dirty="0" smtClean="0">
                <a:latin typeface="+mn-lt"/>
              </a:rPr>
              <a:t> and </a:t>
            </a:r>
            <a:r>
              <a:rPr lang="fr-FR" dirty="0" err="1" smtClean="0">
                <a:latin typeface="+mn-lt"/>
              </a:rPr>
              <a:t>organization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Funded</a:t>
            </a:r>
            <a:r>
              <a:rPr lang="fr-FR" dirty="0" smtClean="0"/>
              <a:t> by a public-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partnership</a:t>
            </a:r>
            <a:r>
              <a:rPr lang="fr-FR" dirty="0" smtClean="0"/>
              <a:t>:</a:t>
            </a:r>
          </a:p>
          <a:p>
            <a:pPr lvl="1">
              <a:buFontTx/>
              <a:buChar char="•"/>
            </a:pPr>
            <a:r>
              <a:rPr lang="fr-FR" dirty="0" smtClean="0"/>
              <a:t>French central </a:t>
            </a:r>
            <a:r>
              <a:rPr lang="fr-FR" dirty="0" err="1" smtClean="0"/>
              <a:t>government</a:t>
            </a:r>
            <a:r>
              <a:rPr lang="fr-FR" dirty="0" smtClean="0"/>
              <a:t> (</a:t>
            </a:r>
            <a:r>
              <a:rPr lang="fr-FR" dirty="0" err="1" smtClean="0"/>
              <a:t>Ministry</a:t>
            </a:r>
            <a:r>
              <a:rPr lang="fr-FR" dirty="0" smtClean="0"/>
              <a:t> of </a:t>
            </a:r>
            <a:r>
              <a:rPr lang="fr-FR" dirty="0" err="1" smtClean="0"/>
              <a:t>Youth</a:t>
            </a:r>
            <a:r>
              <a:rPr lang="fr-FR" dirty="0" smtClean="0"/>
              <a:t>)</a:t>
            </a:r>
          </a:p>
          <a:p>
            <a:pPr lvl="1">
              <a:buFontTx/>
              <a:buChar char="•"/>
            </a:pP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 smtClean="0"/>
              <a:t>partners</a:t>
            </a:r>
            <a:r>
              <a:rPr lang="fr-FR" dirty="0" smtClean="0"/>
              <a:t>, </a:t>
            </a:r>
            <a:r>
              <a:rPr lang="fr-FR" dirty="0" err="1"/>
              <a:t>such</a:t>
            </a:r>
            <a:r>
              <a:rPr lang="fr-FR" dirty="0"/>
              <a:t> as the Total </a:t>
            </a:r>
            <a:r>
              <a:rPr lang="fr-FR" dirty="0" err="1"/>
              <a:t>Foundation</a:t>
            </a:r>
            <a:endParaRPr lang="fr-FR" dirty="0" smtClean="0"/>
          </a:p>
          <a:p>
            <a:pPr lvl="1">
              <a:buFontTx/>
              <a:buChar char="•"/>
            </a:pPr>
            <a:r>
              <a:rPr lang="fr-FR" dirty="0" smtClean="0"/>
              <a:t> </a:t>
            </a:r>
            <a:r>
              <a:rPr lang="fr-FR" dirty="0" err="1" smtClean="0"/>
              <a:t>Overall</a:t>
            </a:r>
            <a:r>
              <a:rPr lang="fr-FR" dirty="0" smtClean="0"/>
              <a:t> budget of 163 million euros </a:t>
            </a:r>
            <a:r>
              <a:rPr lang="fr-FR" dirty="0" err="1" smtClean="0"/>
              <a:t>between</a:t>
            </a:r>
            <a:r>
              <a:rPr lang="fr-FR" dirty="0" smtClean="0"/>
              <a:t> 2009 and 2013…</a:t>
            </a:r>
          </a:p>
          <a:p>
            <a:pPr lvl="1">
              <a:buFontTx/>
              <a:buChar char="•"/>
            </a:pPr>
            <a:r>
              <a:rPr lang="fr-FR" dirty="0" smtClean="0"/>
              <a:t>… of </a:t>
            </a:r>
            <a:r>
              <a:rPr lang="fr-FR" dirty="0" err="1" smtClean="0"/>
              <a:t>which</a:t>
            </a:r>
            <a:r>
              <a:rPr lang="fr-FR" dirty="0" smtClean="0"/>
              <a:t> 24 million are </a:t>
            </a:r>
            <a:r>
              <a:rPr lang="fr-FR" dirty="0" err="1" smtClean="0"/>
              <a:t>dedicated</a:t>
            </a:r>
            <a:r>
              <a:rPr lang="fr-FR" dirty="0" smtClean="0"/>
              <a:t> to </a:t>
            </a:r>
            <a:r>
              <a:rPr lang="fr-FR" dirty="0" err="1" smtClean="0"/>
              <a:t>evaluation</a:t>
            </a:r>
            <a:endParaRPr lang="fr-FR" dirty="0" smtClean="0"/>
          </a:p>
          <a:p>
            <a:r>
              <a:rPr lang="fr-FR" dirty="0" err="1" smtClean="0"/>
              <a:t>Organization</a:t>
            </a:r>
            <a:r>
              <a:rPr lang="fr-FR" dirty="0" smtClean="0"/>
              <a:t> of the </a:t>
            </a:r>
            <a:r>
              <a:rPr lang="fr-FR" dirty="0" err="1" smtClean="0"/>
              <a:t>Fund</a:t>
            </a:r>
            <a:endParaRPr lang="fr-FR" dirty="0" smtClean="0"/>
          </a:p>
          <a:p>
            <a:pPr lvl="1"/>
            <a:r>
              <a:rPr lang="fr-FR" dirty="0" err="1" smtClean="0"/>
              <a:t>Board</a:t>
            </a:r>
            <a:r>
              <a:rPr lang="fr-FR" dirty="0" smtClean="0"/>
              <a:t> of </a:t>
            </a:r>
            <a:r>
              <a:rPr lang="fr-FR" dirty="0" err="1" smtClean="0"/>
              <a:t>Directors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includes</a:t>
            </a:r>
            <a:r>
              <a:rPr lang="fr-FR" dirty="0" smtClean="0"/>
              <a:t> </a:t>
            </a:r>
            <a:r>
              <a:rPr lang="fr-FR" dirty="0" err="1" smtClean="0"/>
              <a:t>representatives</a:t>
            </a:r>
            <a:r>
              <a:rPr lang="fr-FR" dirty="0" smtClean="0"/>
              <a:t> of public and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r>
              <a:rPr lang="fr-FR" dirty="0" smtClean="0"/>
              <a:t>: </a:t>
            </a:r>
            <a:r>
              <a:rPr lang="fr-FR" sz="2400" dirty="0" err="1" smtClean="0"/>
              <a:t>defines</a:t>
            </a:r>
            <a:r>
              <a:rPr lang="fr-FR" sz="2400" dirty="0" smtClean="0"/>
              <a:t> </a:t>
            </a:r>
            <a:r>
              <a:rPr lang="fr-FR" sz="2400" dirty="0" err="1" smtClean="0"/>
              <a:t>thematic</a:t>
            </a:r>
            <a:r>
              <a:rPr lang="fr-FR" sz="2400" dirty="0" smtClean="0"/>
              <a:t> </a:t>
            </a:r>
            <a:r>
              <a:rPr lang="fr-FR" sz="2400" dirty="0" err="1"/>
              <a:t>priorities</a:t>
            </a:r>
            <a:r>
              <a:rPr lang="fr-FR" sz="2400" dirty="0"/>
              <a:t> and </a:t>
            </a:r>
            <a:r>
              <a:rPr lang="fr-FR" sz="2400" dirty="0" err="1"/>
              <a:t>decides</a:t>
            </a:r>
            <a:r>
              <a:rPr lang="fr-FR" sz="2400" dirty="0"/>
              <a:t> on the allocation of </a:t>
            </a:r>
            <a:r>
              <a:rPr lang="fr-FR" sz="2400" dirty="0" err="1" smtClean="0"/>
              <a:t>funds</a:t>
            </a:r>
            <a:endParaRPr lang="fr-FR" sz="2400" dirty="0"/>
          </a:p>
          <a:p>
            <a:pPr lvl="1"/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: issues </a:t>
            </a:r>
            <a:r>
              <a:rPr lang="fr-FR" dirty="0" err="1" smtClean="0"/>
              <a:t>recommendations</a:t>
            </a:r>
            <a:r>
              <a:rPr lang="fr-FR" dirty="0" smtClean="0"/>
              <a:t> about </a:t>
            </a:r>
            <a:r>
              <a:rPr lang="fr-FR" dirty="0" err="1" smtClean="0"/>
              <a:t>experimentation</a:t>
            </a:r>
            <a:r>
              <a:rPr lang="fr-FR" dirty="0" smtClean="0"/>
              <a:t> </a:t>
            </a:r>
            <a:r>
              <a:rPr lang="fr-FR" dirty="0" err="1" smtClean="0"/>
              <a:t>fields</a:t>
            </a:r>
            <a:r>
              <a:rPr lang="fr-FR" dirty="0" smtClean="0"/>
              <a:t> and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endParaRPr lang="fr-FR" sz="2400" dirty="0">
              <a:solidFill>
                <a:srgbClr val="FF0000"/>
              </a:solidFill>
            </a:endParaRPr>
          </a:p>
          <a:p>
            <a:pPr lvl="1"/>
            <a:r>
              <a:rPr lang="fr-FR" dirty="0" err="1" smtClean="0"/>
              <a:t>Dedicated</a:t>
            </a:r>
            <a:r>
              <a:rPr lang="fr-FR" dirty="0" smtClean="0"/>
              <a:t> team </a:t>
            </a:r>
            <a:r>
              <a:rPr lang="fr-FR" dirty="0" err="1" smtClean="0"/>
              <a:t>at</a:t>
            </a:r>
            <a:r>
              <a:rPr lang="fr-FR" dirty="0" smtClean="0"/>
              <a:t> the national </a:t>
            </a:r>
            <a:r>
              <a:rPr lang="fr-FR" dirty="0" err="1" smtClean="0"/>
              <a:t>Ministry</a:t>
            </a:r>
            <a:r>
              <a:rPr lang="fr-FR" dirty="0" smtClean="0"/>
              <a:t> of </a:t>
            </a:r>
            <a:r>
              <a:rPr lang="fr-FR" dirty="0" err="1" smtClean="0"/>
              <a:t>Youth</a:t>
            </a:r>
            <a:r>
              <a:rPr lang="fr-FR" dirty="0" smtClean="0"/>
              <a:t>: </a:t>
            </a:r>
            <a:r>
              <a:rPr lang="fr-FR" sz="2400" dirty="0" smtClean="0"/>
              <a:t>manages </a:t>
            </a:r>
            <a:r>
              <a:rPr lang="fr-FR" sz="2400" dirty="0"/>
              <a:t>the </a:t>
            </a:r>
            <a:r>
              <a:rPr lang="fr-FR" sz="2400" dirty="0" err="1"/>
              <a:t>fund</a:t>
            </a:r>
            <a:r>
              <a:rPr lang="fr-FR" sz="2400" dirty="0"/>
              <a:t> and monitors the </a:t>
            </a:r>
            <a:r>
              <a:rPr lang="fr-FR" sz="2400" dirty="0" err="1" smtClean="0"/>
              <a:t>experiments</a:t>
            </a:r>
            <a:endParaRPr lang="fr-FR" sz="24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157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+mn-lt"/>
              </a:rPr>
              <a:t>Actors</a:t>
            </a:r>
            <a:r>
              <a:rPr lang="fr-FR" dirty="0" smtClean="0">
                <a:latin typeface="+mn-lt"/>
              </a:rPr>
              <a:t> of the </a:t>
            </a:r>
            <a:r>
              <a:rPr lang="fr-FR" dirty="0" err="1" smtClean="0">
                <a:latin typeface="+mn-lt"/>
              </a:rPr>
              <a:t>experiments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600" dirty="0" err="1"/>
              <a:t>Who</a:t>
            </a:r>
            <a:r>
              <a:rPr lang="fr-FR" sz="2600" dirty="0"/>
              <a:t> are the </a:t>
            </a:r>
            <a:r>
              <a:rPr lang="fr-FR" sz="2600" dirty="0" err="1"/>
              <a:t>experimenters</a:t>
            </a:r>
            <a:r>
              <a:rPr lang="fr-FR" sz="2600" dirty="0"/>
              <a:t>?</a:t>
            </a:r>
          </a:p>
          <a:p>
            <a:pPr lvl="1"/>
            <a:r>
              <a:rPr lang="fr-FR" dirty="0"/>
              <a:t>Project </a:t>
            </a:r>
            <a:r>
              <a:rPr lang="fr-FR" dirty="0" smtClean="0"/>
              <a:t>leaders: </a:t>
            </a:r>
            <a:r>
              <a:rPr lang="fr-FR" dirty="0"/>
              <a:t>Associations, Local </a:t>
            </a:r>
            <a:r>
              <a:rPr lang="fr-FR" dirty="0" err="1"/>
              <a:t>governments</a:t>
            </a:r>
            <a:r>
              <a:rPr lang="fr-FR" dirty="0"/>
              <a:t>, Public </a:t>
            </a:r>
            <a:r>
              <a:rPr lang="fr-FR" dirty="0" smtClean="0"/>
              <a:t>institutions,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Schools</a:t>
            </a:r>
            <a:r>
              <a:rPr lang="fr-FR" dirty="0"/>
              <a:t>, Training </a:t>
            </a:r>
            <a:r>
              <a:rPr lang="fr-FR" dirty="0" err="1"/>
              <a:t>centers</a:t>
            </a:r>
            <a:r>
              <a:rPr lang="fr-FR" dirty="0"/>
              <a:t> and </a:t>
            </a:r>
            <a:r>
              <a:rPr lang="fr-FR" dirty="0" err="1"/>
              <a:t>universities</a:t>
            </a:r>
            <a:r>
              <a:rPr lang="fr-FR" dirty="0"/>
              <a:t>, Chambers of </a:t>
            </a:r>
            <a:r>
              <a:rPr lang="fr-FR" dirty="0" smtClean="0"/>
              <a:t>commerce, etc.</a:t>
            </a:r>
            <a:endParaRPr lang="fr-FR" dirty="0"/>
          </a:p>
          <a:p>
            <a:pPr lvl="1"/>
            <a:r>
              <a:rPr lang="fr-FR" dirty="0"/>
              <a:t>Evaluation </a:t>
            </a:r>
            <a:r>
              <a:rPr lang="fr-FR" dirty="0" smtClean="0"/>
              <a:t>teams: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centers</a:t>
            </a:r>
            <a:r>
              <a:rPr lang="fr-FR" dirty="0"/>
              <a:t>, </a:t>
            </a:r>
            <a:r>
              <a:rPr lang="fr-FR" dirty="0" err="1" smtClean="0"/>
              <a:t>Academics</a:t>
            </a:r>
            <a:r>
              <a:rPr lang="fr-FR" dirty="0" smtClean="0"/>
              <a:t>,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smtClean="0"/>
              <a:t>consultants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emergence</a:t>
            </a:r>
            <a:r>
              <a:rPr lang="fr-FR" dirty="0" smtClean="0"/>
              <a:t> of </a:t>
            </a:r>
            <a:r>
              <a:rPr lang="fr-FR" dirty="0" err="1" smtClean="0"/>
              <a:t>experimental</a:t>
            </a:r>
            <a:r>
              <a:rPr lang="fr-FR" dirty="0" smtClean="0"/>
              <a:t> </a:t>
            </a:r>
            <a:r>
              <a:rPr lang="fr-FR" dirty="0" smtClean="0"/>
              <a:t>projets: </a:t>
            </a:r>
            <a:r>
              <a:rPr lang="fr-FR" dirty="0" err="1" smtClean="0"/>
              <a:t>bottom</a:t>
            </a:r>
            <a:r>
              <a:rPr lang="fr-FR" dirty="0" smtClean="0"/>
              <a:t>-up and top-down </a:t>
            </a:r>
            <a:r>
              <a:rPr lang="fr-FR" dirty="0" err="1" smtClean="0"/>
              <a:t>schemes</a:t>
            </a:r>
            <a:endParaRPr lang="fr-FR" dirty="0" smtClean="0"/>
          </a:p>
          <a:p>
            <a:r>
              <a:rPr lang="fr-FR" sz="2600" dirty="0" err="1"/>
              <a:t>Each</a:t>
            </a:r>
            <a:r>
              <a:rPr lang="fr-FR" sz="2600" dirty="0"/>
              <a:t> </a:t>
            </a:r>
            <a:r>
              <a:rPr lang="fr-FR" sz="2600" dirty="0" err="1"/>
              <a:t>project</a:t>
            </a:r>
            <a:r>
              <a:rPr lang="fr-FR" sz="2600" dirty="0"/>
              <a:t> </a:t>
            </a:r>
            <a:r>
              <a:rPr lang="fr-FR" sz="2600" dirty="0" err="1"/>
              <a:t>is</a:t>
            </a:r>
            <a:r>
              <a:rPr lang="fr-FR" sz="2600" dirty="0"/>
              <a:t> </a:t>
            </a:r>
            <a:r>
              <a:rPr lang="fr-FR" sz="2600" dirty="0" err="1"/>
              <a:t>evaluated</a:t>
            </a:r>
            <a:r>
              <a:rPr lang="fr-FR" sz="2600" dirty="0"/>
              <a:t> by an </a:t>
            </a:r>
            <a:r>
              <a:rPr lang="fr-FR" sz="2600" dirty="0" err="1"/>
              <a:t>independant</a:t>
            </a:r>
            <a:r>
              <a:rPr lang="fr-FR" sz="2600" dirty="0"/>
              <a:t> </a:t>
            </a:r>
            <a:r>
              <a:rPr lang="fr-FR" sz="2600" dirty="0" err="1"/>
              <a:t>evaluation</a:t>
            </a:r>
            <a:r>
              <a:rPr lang="fr-FR" sz="2600" dirty="0"/>
              <a:t> </a:t>
            </a:r>
            <a:r>
              <a:rPr lang="fr-FR" sz="2600" dirty="0" smtClean="0"/>
              <a:t>team - </a:t>
            </a:r>
            <a:r>
              <a:rPr lang="fr-FR" sz="2600" dirty="0" err="1" smtClean="0"/>
              <a:t>evaluation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100% </a:t>
            </a:r>
            <a:r>
              <a:rPr lang="fr-FR" sz="2600" dirty="0" err="1" smtClean="0"/>
              <a:t>funded</a:t>
            </a:r>
            <a:r>
              <a:rPr lang="fr-FR" sz="2600" dirty="0" smtClean="0"/>
              <a:t> by the FEJ</a:t>
            </a:r>
          </a:p>
          <a:p>
            <a:r>
              <a:rPr lang="fr-FR" sz="2600" dirty="0" smtClean="0"/>
              <a:t>Project </a:t>
            </a:r>
            <a:r>
              <a:rPr lang="fr-FR" sz="2600" dirty="0" err="1"/>
              <a:t>developers</a:t>
            </a:r>
            <a:r>
              <a:rPr lang="fr-FR" sz="2600" dirty="0"/>
              <a:t> and </a:t>
            </a:r>
            <a:r>
              <a:rPr lang="fr-FR" sz="2600" dirty="0" err="1"/>
              <a:t>evaluators</a:t>
            </a:r>
            <a:r>
              <a:rPr lang="fr-FR" sz="2600" dirty="0"/>
              <a:t> are </a:t>
            </a:r>
            <a:r>
              <a:rPr lang="fr-FR" sz="2600" dirty="0" err="1"/>
              <a:t>jointly</a:t>
            </a:r>
            <a:r>
              <a:rPr lang="fr-FR" sz="2600" dirty="0"/>
              <a:t> </a:t>
            </a:r>
            <a:r>
              <a:rPr lang="fr-FR" sz="2600" dirty="0" err="1"/>
              <a:t>responsible</a:t>
            </a:r>
            <a:r>
              <a:rPr lang="fr-FR" sz="2600" dirty="0"/>
              <a:t> for </a:t>
            </a:r>
            <a:r>
              <a:rPr lang="fr-FR" sz="2600" dirty="0" err="1"/>
              <a:t>insuring</a:t>
            </a:r>
            <a:r>
              <a:rPr lang="fr-FR" sz="2600" dirty="0"/>
              <a:t> </a:t>
            </a:r>
            <a:r>
              <a:rPr lang="fr-FR" sz="2600" dirty="0" err="1"/>
              <a:t>that</a:t>
            </a:r>
            <a:r>
              <a:rPr lang="fr-FR" sz="2600" dirty="0"/>
              <a:t> the intervention </a:t>
            </a:r>
            <a:r>
              <a:rPr lang="fr-FR" sz="2600" dirty="0" err="1"/>
              <a:t>is</a:t>
            </a:r>
            <a:r>
              <a:rPr lang="fr-FR" sz="2600" dirty="0"/>
              <a:t> </a:t>
            </a:r>
            <a:r>
              <a:rPr lang="fr-FR" sz="2600" dirty="0" err="1"/>
              <a:t>evaluated</a:t>
            </a:r>
            <a:r>
              <a:rPr lang="fr-FR" sz="2600" dirty="0"/>
              <a:t> in a </a:t>
            </a:r>
            <a:r>
              <a:rPr lang="fr-FR" sz="2600" dirty="0" err="1"/>
              <a:t>way</a:t>
            </a:r>
            <a:r>
              <a:rPr lang="fr-FR" sz="2600" dirty="0"/>
              <a:t> </a:t>
            </a:r>
            <a:r>
              <a:rPr lang="fr-FR" sz="2600" dirty="0" err="1"/>
              <a:t>that</a:t>
            </a:r>
            <a:r>
              <a:rPr lang="fr-FR" sz="2600" dirty="0"/>
              <a:t> </a:t>
            </a:r>
            <a:r>
              <a:rPr lang="fr-FR" sz="2600" dirty="0" err="1"/>
              <a:t>makes</a:t>
            </a:r>
            <a:r>
              <a:rPr lang="fr-FR" sz="2600" dirty="0"/>
              <a:t> </a:t>
            </a:r>
            <a:r>
              <a:rPr lang="fr-FR" sz="2600" dirty="0" err="1"/>
              <a:t>it</a:t>
            </a:r>
            <a:r>
              <a:rPr lang="fr-FR" sz="2600" dirty="0"/>
              <a:t> possible to </a:t>
            </a:r>
            <a:r>
              <a:rPr lang="fr-FR" sz="2600" dirty="0" err="1"/>
              <a:t>measure</a:t>
            </a:r>
            <a:r>
              <a:rPr lang="fr-FR" sz="2600" dirty="0"/>
              <a:t> the </a:t>
            </a:r>
            <a:r>
              <a:rPr lang="fr-FR" sz="2600" dirty="0" smtClean="0"/>
              <a:t>impacts </a:t>
            </a:r>
            <a:r>
              <a:rPr lang="fr-FR" sz="2600" dirty="0"/>
              <a:t>of the </a:t>
            </a:r>
            <a:r>
              <a:rPr lang="fr-FR" sz="2600" dirty="0" err="1"/>
              <a:t>project</a:t>
            </a:r>
            <a:endParaRPr lang="en-GB" sz="2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8532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Key figures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smtClean="0"/>
              <a:t>April 2009 and </a:t>
            </a:r>
            <a:r>
              <a:rPr lang="fr-FR" dirty="0" err="1" smtClean="0"/>
              <a:t>September</a:t>
            </a:r>
            <a:r>
              <a:rPr lang="fr-FR" dirty="0" smtClean="0"/>
              <a:t> </a:t>
            </a:r>
            <a:r>
              <a:rPr lang="fr-FR" dirty="0" smtClean="0"/>
              <a:t>2013:</a:t>
            </a:r>
            <a:endParaRPr lang="fr-FR" dirty="0" smtClean="0"/>
          </a:p>
          <a:p>
            <a:r>
              <a:rPr lang="fr-FR" dirty="0" smtClean="0"/>
              <a:t>16 calls for </a:t>
            </a:r>
            <a:r>
              <a:rPr lang="fr-FR" dirty="0" err="1" smtClean="0"/>
              <a:t>proposals</a:t>
            </a:r>
            <a:endParaRPr lang="fr-FR" dirty="0" smtClean="0"/>
          </a:p>
          <a:p>
            <a:r>
              <a:rPr lang="fr-FR" dirty="0" smtClean="0"/>
              <a:t>Over 1700 </a:t>
            </a:r>
            <a:r>
              <a:rPr lang="fr-FR" dirty="0"/>
              <a:t>candidates' applications</a:t>
            </a:r>
          </a:p>
          <a:p>
            <a:r>
              <a:rPr lang="fr-FR" dirty="0" smtClean="0"/>
              <a:t>554 </a:t>
            </a:r>
            <a:r>
              <a:rPr lang="fr-FR" dirty="0" err="1" smtClean="0"/>
              <a:t>projects</a:t>
            </a:r>
            <a:r>
              <a:rPr lang="fr-FR" dirty="0" smtClean="0"/>
              <a:t> </a:t>
            </a:r>
            <a:r>
              <a:rPr lang="fr-FR" dirty="0" err="1" smtClean="0"/>
              <a:t>covering</a:t>
            </a:r>
            <a:r>
              <a:rPr lang="fr-FR" dirty="0" smtClean="0"/>
              <a:t> </a:t>
            </a:r>
            <a:r>
              <a:rPr lang="fr-FR" dirty="0"/>
              <a:t>a </a:t>
            </a:r>
            <a:r>
              <a:rPr lang="fr-FR" dirty="0" smtClean="0"/>
              <a:t>large range </a:t>
            </a:r>
            <a:r>
              <a:rPr lang="fr-FR" dirty="0"/>
              <a:t>of </a:t>
            </a:r>
            <a:r>
              <a:rPr lang="fr-FR" dirty="0" err="1" smtClean="0"/>
              <a:t>topics</a:t>
            </a:r>
            <a:endParaRPr lang="fr-FR" dirty="0" smtClean="0"/>
          </a:p>
          <a:p>
            <a:r>
              <a:rPr lang="fr-FR" dirty="0" smtClean="0"/>
              <a:t>295 </a:t>
            </a:r>
            <a:r>
              <a:rPr lang="fr-FR" dirty="0" err="1" smtClean="0"/>
              <a:t>evaluation</a:t>
            </a:r>
            <a:r>
              <a:rPr lang="fr-FR" dirty="0" smtClean="0"/>
              <a:t> reports </a:t>
            </a:r>
            <a:r>
              <a:rPr lang="fr-FR" dirty="0" err="1" smtClean="0"/>
              <a:t>expected</a:t>
            </a:r>
            <a:endParaRPr lang="fr-FR" dirty="0" smtClean="0"/>
          </a:p>
          <a:p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length</a:t>
            </a:r>
            <a:r>
              <a:rPr lang="fr-FR" dirty="0" smtClean="0"/>
              <a:t> of </a:t>
            </a:r>
            <a:r>
              <a:rPr lang="fr-FR" dirty="0" err="1" smtClean="0"/>
              <a:t>experimentations</a:t>
            </a:r>
            <a:r>
              <a:rPr lang="fr-FR" dirty="0" smtClean="0"/>
              <a:t> </a:t>
            </a:r>
            <a:r>
              <a:rPr lang="en-US" dirty="0" smtClean="0"/>
              <a:t>≈</a:t>
            </a:r>
            <a:r>
              <a:rPr lang="fr-FR" dirty="0" smtClean="0"/>
              <a:t> 2 </a:t>
            </a:r>
            <a:r>
              <a:rPr lang="fr-FR" dirty="0" err="1" smtClean="0"/>
              <a:t>years</a:t>
            </a:r>
            <a:endParaRPr lang="fr-FR" dirty="0" smtClean="0"/>
          </a:p>
          <a:p>
            <a:r>
              <a:rPr lang="fr-FR" dirty="0" smtClean="0"/>
              <a:t>498 </a:t>
            </a:r>
            <a:r>
              <a:rPr lang="fr-FR" dirty="0"/>
              <a:t>000 </a:t>
            </a:r>
            <a:r>
              <a:rPr lang="fr-FR" dirty="0" err="1"/>
              <a:t>young</a:t>
            </a:r>
            <a:r>
              <a:rPr lang="fr-FR" dirty="0"/>
              <a:t> people </a:t>
            </a:r>
            <a:r>
              <a:rPr lang="fr-FR" dirty="0" err="1"/>
              <a:t>beneficiaries</a:t>
            </a:r>
            <a:r>
              <a:rPr lang="fr-FR" dirty="0"/>
              <a:t> of </a:t>
            </a:r>
            <a:r>
              <a:rPr lang="fr-FR" dirty="0" err="1"/>
              <a:t>those</a:t>
            </a:r>
            <a:r>
              <a:rPr lang="fr-FR" dirty="0"/>
              <a:t> </a:t>
            </a:r>
            <a:r>
              <a:rPr lang="fr-FR" dirty="0" smtClean="0"/>
              <a:t>actions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53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+mn-lt"/>
              </a:rPr>
              <a:t>Evaluation </a:t>
            </a:r>
            <a:r>
              <a:rPr lang="fr-FR" dirty="0" err="1" smtClean="0">
                <a:latin typeface="+mn-lt"/>
              </a:rPr>
              <a:t>methods</a:t>
            </a:r>
            <a:r>
              <a:rPr lang="fr-FR" dirty="0" smtClean="0">
                <a:latin typeface="+mn-lt"/>
              </a:rPr>
              <a:t>: </a:t>
            </a:r>
            <a:r>
              <a:rPr lang="fr-FR" dirty="0" err="1" smtClean="0">
                <a:latin typeface="+mn-lt"/>
              </a:rPr>
              <a:t>principles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35000"/>
              </a:spcBef>
            </a:pPr>
            <a:r>
              <a:rPr lang="fr-FR" dirty="0" err="1" smtClean="0"/>
              <a:t>Necessity</a:t>
            </a:r>
            <a:r>
              <a:rPr lang="fr-FR" dirty="0" smtClean="0"/>
              <a:t> of </a:t>
            </a:r>
            <a:r>
              <a:rPr lang="fr-FR" dirty="0" err="1" smtClean="0"/>
              <a:t>identifying</a:t>
            </a:r>
            <a:r>
              <a:rPr lang="fr-FR" dirty="0" smtClean="0"/>
              <a:t> and </a:t>
            </a:r>
            <a:r>
              <a:rPr lang="fr-FR" dirty="0" err="1" smtClean="0"/>
              <a:t>measuring</a:t>
            </a:r>
            <a:r>
              <a:rPr lang="fr-FR" dirty="0" smtClean="0"/>
              <a:t> the </a:t>
            </a:r>
            <a:r>
              <a:rPr lang="fr-FR" i="1" dirty="0" err="1" smtClean="0"/>
              <a:t>effects</a:t>
            </a:r>
            <a:r>
              <a:rPr lang="fr-FR" dirty="0" smtClean="0"/>
              <a:t> of </a:t>
            </a:r>
            <a:r>
              <a:rPr lang="fr-FR" dirty="0" err="1" smtClean="0"/>
              <a:t>experimental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r>
              <a:rPr lang="fr-FR" dirty="0" smtClean="0"/>
              <a:t> on </a:t>
            </a:r>
            <a:r>
              <a:rPr lang="fr-FR" dirty="0" err="1" smtClean="0"/>
              <a:t>beneficiaries</a:t>
            </a:r>
            <a:r>
              <a:rPr lang="fr-FR" dirty="0" smtClean="0"/>
              <a:t>: </a:t>
            </a:r>
            <a:r>
              <a:rPr lang="fr-FR" dirty="0" err="1" smtClean="0"/>
              <a:t>requires</a:t>
            </a:r>
            <a:r>
              <a:rPr lang="fr-FR" dirty="0" smtClean="0"/>
              <a:t> </a:t>
            </a:r>
            <a:r>
              <a:rPr lang="fr-FR" dirty="0" err="1" smtClean="0"/>
              <a:t>rigorous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protocols</a:t>
            </a:r>
            <a:endParaRPr lang="fr-FR" dirty="0" smtClean="0"/>
          </a:p>
          <a:p>
            <a:pPr lvl="1">
              <a:spcBef>
                <a:spcPct val="35000"/>
              </a:spcBef>
            </a:pPr>
            <a:r>
              <a:rPr lang="fr-FR" dirty="0" smtClean="0"/>
              <a:t>Not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outcome</a:t>
            </a:r>
            <a:r>
              <a:rPr lang="fr-FR" dirty="0" smtClean="0"/>
              <a:t> monitoring, but identification of the changes in </a:t>
            </a:r>
            <a:r>
              <a:rPr lang="fr-FR" dirty="0" err="1" smtClean="0"/>
              <a:t>outcomes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are </a:t>
            </a:r>
            <a:r>
              <a:rPr lang="fr-FR" dirty="0" err="1" smtClean="0"/>
              <a:t>directly</a:t>
            </a:r>
            <a:r>
              <a:rPr lang="fr-FR" dirty="0" smtClean="0"/>
              <a:t> </a:t>
            </a:r>
            <a:r>
              <a:rPr lang="fr-FR" dirty="0" err="1" smtClean="0"/>
              <a:t>attributable</a:t>
            </a:r>
            <a:r>
              <a:rPr lang="fr-FR" dirty="0" smtClean="0"/>
              <a:t> to the program</a:t>
            </a:r>
          </a:p>
          <a:p>
            <a:pPr>
              <a:spcBef>
                <a:spcPct val="35000"/>
              </a:spcBef>
            </a:pPr>
            <a:r>
              <a:rPr lang="fr-FR" dirty="0" smtClean="0"/>
              <a:t>This </a:t>
            </a:r>
            <a:r>
              <a:rPr lang="fr-FR" dirty="0" err="1" smtClean="0"/>
              <a:t>raises</a:t>
            </a:r>
            <a:r>
              <a:rPr lang="fr-FR" dirty="0" smtClean="0"/>
              <a:t> </a:t>
            </a:r>
            <a:r>
              <a:rPr lang="fr-FR" dirty="0" err="1" smtClean="0"/>
              <a:t>classical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r>
              <a:rPr lang="fr-FR" dirty="0" smtClean="0"/>
              <a:t>, </a:t>
            </a:r>
            <a:r>
              <a:rPr lang="fr-FR" dirty="0" smtClean="0"/>
              <a:t>i.e. </a:t>
            </a:r>
            <a:r>
              <a:rPr lang="fr-FR" dirty="0" smtClean="0"/>
              <a:t>confusion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correlation</a:t>
            </a:r>
            <a:r>
              <a:rPr lang="fr-FR" dirty="0" smtClean="0"/>
              <a:t> and </a:t>
            </a:r>
            <a:r>
              <a:rPr lang="fr-FR" dirty="0" err="1" smtClean="0"/>
              <a:t>causality</a:t>
            </a:r>
            <a:endParaRPr lang="fr-FR" dirty="0" smtClean="0"/>
          </a:p>
          <a:p>
            <a:pPr>
              <a:spcBef>
                <a:spcPct val="35000"/>
              </a:spcBef>
            </a:pPr>
            <a:r>
              <a:rPr lang="fr-FR" dirty="0" err="1" smtClean="0"/>
              <a:t>Counterfactual</a:t>
            </a:r>
            <a:r>
              <a:rPr lang="fr-FR" dirty="0" smtClean="0"/>
              <a:t> </a:t>
            </a:r>
            <a:r>
              <a:rPr lang="fr-FR" dirty="0" err="1" smtClean="0"/>
              <a:t>analysis</a:t>
            </a:r>
            <a:r>
              <a:rPr lang="fr-FR" dirty="0" smtClean="0"/>
              <a:t>: </a:t>
            </a:r>
            <a:r>
              <a:rPr lang="fr-FR" dirty="0" smtClean="0"/>
              <a:t>how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outcomes</a:t>
            </a:r>
            <a:r>
              <a:rPr lang="fr-FR" dirty="0" smtClean="0"/>
              <a:t> of participants have </a:t>
            </a:r>
            <a:r>
              <a:rPr lang="fr-FR" dirty="0" err="1" smtClean="0"/>
              <a:t>changed</a:t>
            </a:r>
            <a:r>
              <a:rPr lang="fr-FR" dirty="0" smtClean="0"/>
              <a:t> if the intervention </a:t>
            </a:r>
            <a:r>
              <a:rPr lang="fr-FR" dirty="0" err="1" smtClean="0"/>
              <a:t>had</a:t>
            </a:r>
            <a:r>
              <a:rPr lang="fr-FR" dirty="0" smtClean="0"/>
              <a:t> not been </a:t>
            </a:r>
            <a:r>
              <a:rPr lang="fr-FR" dirty="0" err="1" smtClean="0"/>
              <a:t>undertaken</a:t>
            </a:r>
            <a:r>
              <a:rPr lang="fr-FR" dirty="0" smtClean="0"/>
              <a:t>?</a:t>
            </a:r>
          </a:p>
          <a:p>
            <a:pPr lvl="1">
              <a:spcBef>
                <a:spcPct val="35000"/>
              </a:spcBef>
            </a:pPr>
            <a:r>
              <a:rPr lang="fr-FR" dirty="0" err="1" smtClean="0"/>
              <a:t>Emphasis</a:t>
            </a:r>
            <a:r>
              <a:rPr lang="fr-FR" dirty="0" smtClean="0"/>
              <a:t> </a:t>
            </a:r>
            <a:r>
              <a:rPr lang="fr-FR" dirty="0" smtClean="0"/>
              <a:t>on </a:t>
            </a:r>
            <a:r>
              <a:rPr lang="fr-FR" dirty="0" smtClean="0"/>
              <a:t>impact </a:t>
            </a:r>
            <a:r>
              <a:rPr lang="fr-FR" dirty="0" err="1" smtClean="0"/>
              <a:t>evaluations</a:t>
            </a:r>
            <a:r>
              <a:rPr lang="fr-FR" dirty="0" smtClean="0"/>
              <a:t> </a:t>
            </a:r>
            <a:r>
              <a:rPr lang="fr-FR" dirty="0" err="1" smtClean="0"/>
              <a:t>including</a:t>
            </a:r>
            <a:r>
              <a:rPr lang="fr-FR" dirty="0" smtClean="0"/>
              <a:t> a control group, </a:t>
            </a:r>
            <a:r>
              <a:rPr lang="fr-FR" dirty="0" err="1" smtClean="0"/>
              <a:t>preferably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random</a:t>
            </a:r>
            <a:r>
              <a:rPr lang="fr-FR" dirty="0" smtClean="0"/>
              <a:t> </a:t>
            </a:r>
            <a:r>
              <a:rPr lang="fr-FR" dirty="0" err="1" smtClean="0"/>
              <a:t>assignment</a:t>
            </a:r>
            <a:r>
              <a:rPr lang="fr-FR" dirty="0" smtClean="0"/>
              <a:t> (</a:t>
            </a:r>
            <a:r>
              <a:rPr lang="fr-FR" dirty="0" err="1" smtClean="0"/>
              <a:t>RCTs</a:t>
            </a:r>
            <a:r>
              <a:rPr lang="fr-FR" dirty="0" smtClean="0"/>
              <a:t>)</a:t>
            </a:r>
          </a:p>
          <a:p>
            <a:pPr>
              <a:spcBef>
                <a:spcPct val="35000"/>
              </a:spcBef>
            </a:pPr>
            <a:r>
              <a:rPr lang="fr-FR" dirty="0" smtClean="0"/>
              <a:t>Qualitative </a:t>
            </a:r>
            <a:r>
              <a:rPr lang="fr-FR" dirty="0" err="1" smtClean="0"/>
              <a:t>methods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: </a:t>
            </a:r>
          </a:p>
          <a:p>
            <a:pPr lvl="1">
              <a:spcBef>
                <a:spcPct val="35000"/>
              </a:spcBef>
            </a:pPr>
            <a:r>
              <a:rPr lang="fr-FR" dirty="0" smtClean="0"/>
              <a:t>Quantitative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 and </a:t>
            </a:r>
            <a:r>
              <a:rPr lang="fr-FR" dirty="0" err="1" smtClean="0"/>
              <a:t>RCTs</a:t>
            </a:r>
            <a:r>
              <a:rPr lang="fr-FR" dirty="0" smtClean="0"/>
              <a:t> are not </a:t>
            </a:r>
            <a:r>
              <a:rPr lang="fr-FR" dirty="0" err="1" smtClean="0"/>
              <a:t>feasible</a:t>
            </a:r>
            <a:r>
              <a:rPr lang="fr-FR" dirty="0" smtClean="0"/>
              <a:t> for all </a:t>
            </a:r>
            <a:r>
              <a:rPr lang="fr-FR" dirty="0" err="1" smtClean="0"/>
              <a:t>projects</a:t>
            </a:r>
            <a:r>
              <a:rPr lang="fr-FR" dirty="0" smtClean="0"/>
              <a:t>,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scales</a:t>
            </a:r>
            <a:r>
              <a:rPr lang="fr-FR" dirty="0" smtClean="0"/>
              <a:t> </a:t>
            </a:r>
            <a:r>
              <a:rPr lang="fr-FR" dirty="0" err="1" smtClean="0"/>
              <a:t>ones</a:t>
            </a:r>
            <a:r>
              <a:rPr lang="fr-FR" dirty="0" smtClean="0"/>
              <a:t>;</a:t>
            </a:r>
            <a:endParaRPr lang="fr-FR" dirty="0" smtClean="0"/>
          </a:p>
          <a:p>
            <a:pPr lvl="1">
              <a:spcBef>
                <a:spcPct val="35000"/>
              </a:spcBef>
            </a:pPr>
            <a:r>
              <a:rPr lang="fr-FR" dirty="0" smtClean="0"/>
              <a:t>Quantitative </a:t>
            </a:r>
            <a:r>
              <a:rPr lang="fr-FR" dirty="0" err="1" smtClean="0"/>
              <a:t>methods</a:t>
            </a:r>
            <a:r>
              <a:rPr lang="fr-FR" dirty="0" smtClean="0"/>
              <a:t> do not </a:t>
            </a:r>
            <a:r>
              <a:rPr lang="fr-FR" dirty="0" err="1" smtClean="0"/>
              <a:t>allow</a:t>
            </a:r>
            <a:r>
              <a:rPr lang="fr-FR" dirty="0" smtClean="0"/>
              <a:t> to </a:t>
            </a:r>
            <a:r>
              <a:rPr lang="fr-FR" dirty="0" err="1" smtClean="0"/>
              <a:t>answer</a:t>
            </a:r>
            <a:r>
              <a:rPr lang="fr-FR" dirty="0" smtClean="0"/>
              <a:t> all relevant </a:t>
            </a:r>
            <a:r>
              <a:rPr lang="fr-FR" dirty="0" smtClean="0"/>
              <a:t>questions.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5296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2584" y="413893"/>
            <a:ext cx="10515600" cy="1325563"/>
          </a:xfrm>
        </p:spPr>
        <p:txBody>
          <a:bodyPr>
            <a:normAutofit/>
          </a:bodyPr>
          <a:lstStyle/>
          <a:p>
            <a:r>
              <a:rPr lang="fr-FR" sz="4200" dirty="0" smtClean="0">
                <a:latin typeface="+mn-lt"/>
              </a:rPr>
              <a:t>Evaluation </a:t>
            </a:r>
            <a:r>
              <a:rPr lang="fr-FR" sz="4200" dirty="0" err="1" smtClean="0">
                <a:latin typeface="+mn-lt"/>
              </a:rPr>
              <a:t>methods</a:t>
            </a:r>
            <a:r>
              <a:rPr lang="fr-FR" sz="4200" dirty="0" smtClean="0">
                <a:latin typeface="+mn-lt"/>
              </a:rPr>
              <a:t>: first </a:t>
            </a:r>
            <a:r>
              <a:rPr lang="fr-FR" sz="4200" dirty="0" err="1" smtClean="0">
                <a:latin typeface="+mn-lt"/>
              </a:rPr>
              <a:t>lessons</a:t>
            </a:r>
            <a:r>
              <a:rPr lang="fr-FR" sz="4200" dirty="0" smtClean="0">
                <a:latin typeface="+mn-lt"/>
              </a:rPr>
              <a:t> of </a:t>
            </a:r>
            <a:r>
              <a:rPr lang="fr-FR" sz="4200" dirty="0" err="1" smtClean="0">
                <a:latin typeface="+mn-lt"/>
              </a:rPr>
              <a:t>experience</a:t>
            </a:r>
            <a:endParaRPr lang="fr-FR" sz="42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 issues have to be discussed </a:t>
            </a:r>
            <a:r>
              <a:rPr lang="en-US" i="1" dirty="0" smtClean="0"/>
              <a:t>before</a:t>
            </a:r>
            <a:r>
              <a:rPr lang="en-US" dirty="0" smtClean="0"/>
              <a:t> the implementation of the projects:</a:t>
            </a:r>
          </a:p>
          <a:p>
            <a:pPr lvl="1"/>
            <a:r>
              <a:rPr lang="fr-FR" dirty="0" err="1" smtClean="0"/>
              <a:t>Randomization</a:t>
            </a:r>
            <a:endParaRPr lang="fr-FR" dirty="0" smtClean="0"/>
          </a:p>
          <a:p>
            <a:pPr lvl="1"/>
            <a:r>
              <a:rPr lang="en-US" dirty="0" smtClean="0"/>
              <a:t>Work induced by the experiment on the field</a:t>
            </a:r>
          </a:p>
          <a:p>
            <a:pPr lvl="1"/>
            <a:r>
              <a:rPr lang="en-US" dirty="0" smtClean="0"/>
              <a:t>Need to assure absence of compensation for members of control group members: access to usual policies only</a:t>
            </a:r>
          </a:p>
          <a:p>
            <a:pPr lvl="1"/>
            <a:r>
              <a:rPr lang="en-US" dirty="0" smtClean="0"/>
              <a:t>Treatment has to be precisely described</a:t>
            </a:r>
            <a:endParaRPr lang="fr-FR" dirty="0" smtClean="0"/>
          </a:p>
          <a:p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every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, </a:t>
            </a:r>
            <a:r>
              <a:rPr lang="fr-FR" dirty="0" err="1" smtClean="0"/>
              <a:t>RCTs</a:t>
            </a:r>
            <a:r>
              <a:rPr lang="fr-FR" dirty="0" smtClean="0"/>
              <a:t> </a:t>
            </a:r>
            <a:r>
              <a:rPr lang="fr-FR" dirty="0" err="1" smtClean="0"/>
              <a:t>require</a:t>
            </a:r>
            <a:r>
              <a:rPr lang="fr-FR" dirty="0" smtClean="0"/>
              <a:t> </a:t>
            </a:r>
            <a:r>
              <a:rPr lang="fr-FR" dirty="0" err="1" smtClean="0"/>
              <a:t>advanced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skills</a:t>
            </a:r>
            <a:r>
              <a:rPr lang="fr-FR" dirty="0" smtClean="0"/>
              <a:t> to: </a:t>
            </a:r>
          </a:p>
          <a:p>
            <a:pPr lvl="1"/>
            <a:r>
              <a:rPr lang="fr-FR" dirty="0" smtClean="0"/>
              <a:t>Design a </a:t>
            </a:r>
            <a:r>
              <a:rPr lang="fr-FR" dirty="0" err="1" smtClean="0"/>
              <a:t>valid</a:t>
            </a:r>
            <a:r>
              <a:rPr lang="fr-FR" dirty="0" smtClean="0"/>
              <a:t>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  <a:r>
              <a:rPr lang="fr-FR" dirty="0" err="1" smtClean="0"/>
              <a:t>protocol</a:t>
            </a:r>
            <a:endParaRPr lang="fr-FR" dirty="0" smtClean="0"/>
          </a:p>
          <a:p>
            <a:pPr lvl="1"/>
            <a:r>
              <a:rPr lang="fr-FR" dirty="0" smtClean="0"/>
              <a:t>Monitor </a:t>
            </a:r>
            <a:r>
              <a:rPr lang="fr-FR" dirty="0" err="1" smtClean="0"/>
              <a:t>surveys</a:t>
            </a:r>
            <a:r>
              <a:rPr lang="fr-FR" dirty="0" smtClean="0"/>
              <a:t> (importance of </a:t>
            </a:r>
            <a:r>
              <a:rPr lang="fr-FR" dirty="0" err="1" smtClean="0"/>
              <a:t>response</a:t>
            </a:r>
            <a:r>
              <a:rPr lang="fr-FR" dirty="0" smtClean="0"/>
              <a:t> rates, </a:t>
            </a:r>
            <a:r>
              <a:rPr lang="fr-FR" dirty="0" err="1" smtClean="0"/>
              <a:t>especially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the control group), </a:t>
            </a:r>
            <a:r>
              <a:rPr lang="fr-FR" dirty="0" err="1" smtClean="0"/>
              <a:t>secure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</a:t>
            </a:r>
            <a:r>
              <a:rPr lang="fr-FR" dirty="0" err="1" smtClean="0"/>
              <a:t>individual</a:t>
            </a:r>
            <a:r>
              <a:rPr lang="fr-FR" dirty="0" smtClean="0"/>
              <a:t> data</a:t>
            </a:r>
          </a:p>
          <a:p>
            <a:pPr lvl="1"/>
            <a:r>
              <a:rPr lang="fr-FR" dirty="0" err="1" smtClean="0"/>
              <a:t>Perform</a:t>
            </a:r>
            <a:r>
              <a:rPr lang="fr-FR" dirty="0" smtClean="0"/>
              <a:t> </a:t>
            </a:r>
            <a:r>
              <a:rPr lang="fr-FR" dirty="0" err="1" smtClean="0"/>
              <a:t>econometric</a:t>
            </a:r>
            <a:r>
              <a:rPr lang="fr-FR" dirty="0" smtClean="0"/>
              <a:t> </a:t>
            </a:r>
            <a:r>
              <a:rPr lang="fr-FR" dirty="0" err="1" smtClean="0"/>
              <a:t>treatments</a:t>
            </a:r>
            <a:r>
              <a:rPr lang="fr-FR" dirty="0" smtClean="0"/>
              <a:t>, </a:t>
            </a:r>
            <a:r>
              <a:rPr lang="fr-FR" dirty="0" err="1" smtClean="0"/>
              <a:t>robustness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etc.</a:t>
            </a:r>
          </a:p>
          <a:p>
            <a:r>
              <a:rPr lang="fr-FR" dirty="0" smtClean="0"/>
              <a:t>A </a:t>
            </a:r>
            <a:r>
              <a:rPr lang="fr-FR" dirty="0" err="1" smtClean="0"/>
              <a:t>complementary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quantitative et qualitative </a:t>
            </a:r>
            <a:r>
              <a:rPr lang="fr-FR" dirty="0" err="1" smtClean="0"/>
              <a:t>results</a:t>
            </a:r>
            <a:r>
              <a:rPr lang="fr-FR" dirty="0" smtClean="0"/>
              <a:t>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+mn-lt"/>
              </a:rPr>
              <a:t>Capitalizing</a:t>
            </a:r>
            <a:r>
              <a:rPr lang="fr-FR" dirty="0" smtClean="0">
                <a:latin typeface="+mn-lt"/>
              </a:rPr>
              <a:t> on </a:t>
            </a:r>
            <a:r>
              <a:rPr lang="fr-FR" dirty="0" err="1" smtClean="0">
                <a:latin typeface="+mn-lt"/>
              </a:rPr>
              <a:t>experimental</a:t>
            </a:r>
            <a:r>
              <a:rPr lang="fr-FR" dirty="0" smtClean="0">
                <a:latin typeface="+mn-lt"/>
              </a:rPr>
              <a:t> </a:t>
            </a:r>
            <a:r>
              <a:rPr lang="fr-FR" dirty="0" err="1" smtClean="0">
                <a:latin typeface="+mn-lt"/>
              </a:rPr>
              <a:t>results</a:t>
            </a:r>
            <a:endParaRPr lang="fr-FR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Generalization</a:t>
            </a:r>
            <a:r>
              <a:rPr lang="fr-FR" dirty="0" smtClean="0"/>
              <a:t> of </a:t>
            </a:r>
            <a:r>
              <a:rPr lang="fr-FR" dirty="0" err="1" smtClean="0"/>
              <a:t>experimental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1"/>
            <a:r>
              <a:rPr lang="fr-FR" dirty="0" err="1" smtClean="0"/>
              <a:t>Example</a:t>
            </a:r>
            <a:r>
              <a:rPr lang="fr-FR" dirty="0" smtClean="0"/>
              <a:t>: </a:t>
            </a:r>
            <a:r>
              <a:rPr lang="en-US" dirty="0" smtClean="0"/>
              <a:t>Awareness Campaigns for Parents of Middle School Students </a:t>
            </a:r>
            <a:endParaRPr lang="fr-FR" dirty="0" smtClean="0"/>
          </a:p>
          <a:p>
            <a:pPr lvl="1"/>
            <a:r>
              <a:rPr lang="fr-FR" dirty="0" smtClean="0"/>
              <a:t>An exception more </a:t>
            </a:r>
            <a:r>
              <a:rPr lang="fr-FR" dirty="0" err="1" smtClean="0"/>
              <a:t>than</a:t>
            </a:r>
            <a:r>
              <a:rPr lang="fr-FR" dirty="0" smtClean="0"/>
              <a:t> a </a:t>
            </a:r>
            <a:r>
              <a:rPr lang="fr-FR" dirty="0" err="1" smtClean="0"/>
              <a:t>general</a:t>
            </a:r>
            <a:r>
              <a:rPr lang="fr-FR" dirty="0" smtClean="0"/>
              <a:t> case</a:t>
            </a:r>
          </a:p>
          <a:p>
            <a:r>
              <a:rPr lang="fr-FR" dirty="0" err="1" smtClean="0"/>
              <a:t>Experiments</a:t>
            </a:r>
            <a:r>
              <a:rPr lang="fr-FR" dirty="0" smtClean="0"/>
              <a:t> </a:t>
            </a:r>
            <a:r>
              <a:rPr lang="fr-FR" dirty="0" err="1" smtClean="0"/>
              <a:t>allow</a:t>
            </a:r>
            <a:r>
              <a:rPr lang="fr-FR" dirty="0" smtClean="0"/>
              <a:t> to </a:t>
            </a:r>
            <a:r>
              <a:rPr lang="fr-FR" dirty="0" err="1" smtClean="0"/>
              <a:t>learn</a:t>
            </a:r>
            <a:r>
              <a:rPr lang="fr-FR" dirty="0" smtClean="0"/>
              <a:t> not </a:t>
            </a:r>
            <a:r>
              <a:rPr lang="fr-FR" dirty="0" err="1" smtClean="0"/>
              <a:t>only</a:t>
            </a:r>
            <a:r>
              <a:rPr lang="fr-FR" dirty="0" smtClean="0"/>
              <a:t> on a </a:t>
            </a:r>
            <a:r>
              <a:rPr lang="fr-FR" dirty="0" err="1" smtClean="0"/>
              <a:t>project</a:t>
            </a:r>
            <a:r>
              <a:rPr lang="fr-FR" dirty="0" smtClean="0"/>
              <a:t>, but on a public </a:t>
            </a:r>
            <a:r>
              <a:rPr lang="fr-FR" dirty="0" err="1" smtClean="0"/>
              <a:t>policy</a:t>
            </a:r>
            <a:r>
              <a:rPr lang="fr-FR" dirty="0" smtClean="0"/>
              <a:t> instrument</a:t>
            </a:r>
          </a:p>
          <a:p>
            <a:pPr lvl="1"/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validity</a:t>
            </a:r>
            <a:r>
              <a:rPr lang="fr-FR" dirty="0" smtClean="0"/>
              <a:t> issues:</a:t>
            </a:r>
          </a:p>
          <a:p>
            <a:pPr lvl="2"/>
            <a:r>
              <a:rPr lang="fr-FR" dirty="0" err="1" smtClean="0"/>
              <a:t>Voluntary</a:t>
            </a:r>
            <a:r>
              <a:rPr lang="fr-FR" dirty="0" smtClean="0"/>
              <a:t> participation to social </a:t>
            </a:r>
            <a:r>
              <a:rPr lang="fr-FR" dirty="0" err="1" smtClean="0"/>
              <a:t>experiments</a:t>
            </a:r>
            <a:endParaRPr lang="fr-FR" dirty="0" smtClean="0"/>
          </a:p>
          <a:p>
            <a:pPr lvl="2"/>
            <a:r>
              <a:rPr lang="fr-FR" dirty="0" err="1" smtClean="0"/>
              <a:t>Awareness</a:t>
            </a:r>
            <a:r>
              <a:rPr lang="fr-FR" dirty="0" smtClean="0"/>
              <a:t> of participation in an </a:t>
            </a:r>
            <a:r>
              <a:rPr lang="fr-FR" dirty="0" err="1" smtClean="0"/>
              <a:t>experiment</a:t>
            </a:r>
            <a:r>
              <a:rPr lang="fr-FR" dirty="0" smtClean="0"/>
              <a:t> and </a:t>
            </a:r>
            <a:r>
              <a:rPr lang="fr-FR" dirty="0" err="1" smtClean="0"/>
              <a:t>potential</a:t>
            </a:r>
            <a:r>
              <a:rPr lang="fr-FR" dirty="0" smtClean="0"/>
              <a:t> </a:t>
            </a:r>
            <a:r>
              <a:rPr lang="fr-FR" dirty="0" err="1" smtClean="0"/>
              <a:t>biases</a:t>
            </a:r>
            <a:endParaRPr lang="fr-FR" dirty="0" smtClean="0"/>
          </a:p>
          <a:p>
            <a:pPr lvl="2"/>
            <a:r>
              <a:rPr lang="fr-FR" dirty="0" smtClean="0"/>
              <a:t>General </a:t>
            </a:r>
            <a:r>
              <a:rPr lang="fr-FR" dirty="0" err="1" smtClean="0"/>
              <a:t>equilibrium</a:t>
            </a:r>
            <a:r>
              <a:rPr lang="fr-FR" dirty="0" smtClean="0"/>
              <a:t> </a:t>
            </a:r>
            <a:r>
              <a:rPr lang="fr-FR" dirty="0" err="1" smtClean="0"/>
              <a:t>effects</a:t>
            </a:r>
            <a:endParaRPr lang="fr-FR" dirty="0" smtClean="0"/>
          </a:p>
          <a:p>
            <a:pPr lvl="1"/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interpreted</a:t>
            </a:r>
            <a:endParaRPr lang="fr-FR" dirty="0" smtClean="0"/>
          </a:p>
          <a:p>
            <a:r>
              <a:rPr lang="fr-FR" dirty="0" err="1" smtClean="0"/>
              <a:t>Need</a:t>
            </a:r>
            <a:r>
              <a:rPr lang="fr-FR" dirty="0" smtClean="0"/>
              <a:t> for dialogue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-</a:t>
            </a:r>
            <a:r>
              <a:rPr lang="fr-FR" dirty="0" err="1" smtClean="0"/>
              <a:t>makers</a:t>
            </a:r>
            <a:r>
              <a:rPr lang="fr-FR" dirty="0" smtClean="0"/>
              <a:t> and </a:t>
            </a:r>
            <a:r>
              <a:rPr lang="fr-FR" dirty="0" err="1" smtClean="0"/>
              <a:t>researchers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evaluate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endParaRPr lang="fr-FR" dirty="0" smtClean="0"/>
          </a:p>
          <a:p>
            <a:pPr lvl="1"/>
            <a:r>
              <a:rPr lang="fr-FR" dirty="0" err="1" smtClean="0"/>
              <a:t>Experiments</a:t>
            </a:r>
            <a:r>
              <a:rPr lang="fr-FR" dirty="0" smtClean="0"/>
              <a:t> are </a:t>
            </a:r>
            <a:r>
              <a:rPr lang="fr-FR" dirty="0" err="1" smtClean="0"/>
              <a:t>also</a:t>
            </a:r>
            <a:r>
              <a:rPr lang="fr-FR" dirty="0" smtClean="0"/>
              <a:t> a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ease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dialogue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200" b="1" dirty="0" err="1" smtClean="0"/>
              <a:t>Thanks</a:t>
            </a:r>
            <a:r>
              <a:rPr lang="fr-FR" sz="3200" b="1" dirty="0" smtClean="0"/>
              <a:t> for </a:t>
            </a:r>
            <a:r>
              <a:rPr lang="fr-FR" sz="3200" b="1" dirty="0" err="1" smtClean="0"/>
              <a:t>your</a:t>
            </a:r>
            <a:r>
              <a:rPr lang="fr-FR" sz="3200" b="1" dirty="0" smtClean="0"/>
              <a:t> </a:t>
            </a:r>
            <a:r>
              <a:rPr lang="fr-FR" sz="3200" b="1" dirty="0" smtClean="0"/>
              <a:t>attention</a:t>
            </a:r>
            <a:endParaRPr lang="fr-FR" sz="3200" b="1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400" dirty="0" smtClean="0"/>
              <a:t>For more information, </a:t>
            </a:r>
            <a:r>
              <a:rPr lang="fr-FR" sz="2400" dirty="0" err="1" smtClean="0"/>
              <a:t>visit</a:t>
            </a:r>
            <a:r>
              <a:rPr lang="fr-FR" sz="2400" dirty="0" smtClean="0"/>
              <a:t> </a:t>
            </a:r>
            <a:r>
              <a:rPr lang="fr-FR" sz="2400" dirty="0" smtClean="0">
                <a:hlinkClick r:id="rId2"/>
              </a:rPr>
              <a:t>http://www.experimentation.jeunes.gouv.fr/</a:t>
            </a:r>
            <a:endParaRPr lang="fr-FR" sz="2400" dirty="0" smtClean="0"/>
          </a:p>
          <a:p>
            <a:pPr marL="0" indent="0" algn="ctr">
              <a:buNone/>
            </a:pPr>
            <a:r>
              <a:rPr lang="fr-FR" sz="2400" dirty="0" smtClean="0"/>
              <a:t>(in French…)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6986-8E27-4858-9FC2-391E4631034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21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617</Words>
  <Application>Microsoft Office PowerPoint</Application>
  <PresentationFormat>Personnalisé</PresentationFormat>
  <Paragraphs>82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The French Youth Experimentation Fund (Fonds d’Expérimentation pour la Jeunesse – FEJ)  </vt:lpstr>
      <vt:lpstr>Overall objectives</vt:lpstr>
      <vt:lpstr>Funding and organization</vt:lpstr>
      <vt:lpstr>Actors of the experiments</vt:lpstr>
      <vt:lpstr>Key figures</vt:lpstr>
      <vt:lpstr>Evaluation methods: principles</vt:lpstr>
      <vt:lpstr>Evaluation methods: first lessons of experience</vt:lpstr>
      <vt:lpstr>Capitalizing on experimental results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French Youth Experimentation Fund   Fonds d’expérimentation  pour la jeunesse</dc:title>
  <dc:creator>denaire</dc:creator>
  <cp:lastModifiedBy>Mathieu Valdenaire</cp:lastModifiedBy>
  <cp:revision>53</cp:revision>
  <dcterms:created xsi:type="dcterms:W3CDTF">2013-09-23T21:26:59Z</dcterms:created>
  <dcterms:modified xsi:type="dcterms:W3CDTF">2013-09-27T17:39:33Z</dcterms:modified>
</cp:coreProperties>
</file>