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2"/>
  </p:notesMasterIdLst>
  <p:sldIdLst>
    <p:sldId id="256" r:id="rId5"/>
    <p:sldId id="260" r:id="rId6"/>
    <p:sldId id="261" r:id="rId7"/>
    <p:sldId id="257" r:id="rId8"/>
    <p:sldId id="262" r:id="rId9"/>
    <p:sldId id="258" r:id="rId10"/>
    <p:sldId id="259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40" autoAdjust="0"/>
    <p:restoredTop sz="94660"/>
  </p:normalViewPr>
  <p:slideViewPr>
    <p:cSldViewPr snapToGrid="0">
      <p:cViewPr>
        <p:scale>
          <a:sx n="50" d="100"/>
          <a:sy n="50" d="100"/>
        </p:scale>
        <p:origin x="852" y="460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358325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39908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 Juan López"/>
          <p:cNvSpPr txBox="1">
            <a:spLocks noGrp="1"/>
          </p:cNvSpPr>
          <p:nvPr>
            <p:ph type="body" sz="quarter" idx="13"/>
          </p:nvPr>
        </p:nvSpPr>
        <p:spPr>
          <a:xfrm>
            <a:off x="4833937" y="8947546"/>
            <a:ext cx="14716126" cy="6477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 Juan López</a:t>
            </a:r>
          </a:p>
        </p:txBody>
      </p:sp>
      <p:sp>
        <p:nvSpPr>
          <p:cNvPr id="94" name="“Escribir una cita aquí”"/>
          <p:cNvSpPr txBox="1">
            <a:spLocks noGrp="1"/>
          </p:cNvSpPr>
          <p:nvPr>
            <p:ph type="body" sz="quarter" idx="14"/>
          </p:nvPr>
        </p:nvSpPr>
        <p:spPr>
          <a:xfrm>
            <a:off x="4833937" y="5997575"/>
            <a:ext cx="14716126" cy="8636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“Escribir una cita aquí” </a:t>
            </a:r>
          </a:p>
        </p:txBody>
      </p:sp>
      <p:sp>
        <p:nvSpPr>
          <p:cNvPr id="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n"/>
          <p:cNvSpPr>
            <a:spLocks noGrp="1"/>
          </p:cNvSpPr>
          <p:nvPr>
            <p:ph type="pic" idx="13"/>
          </p:nvPr>
        </p:nvSpPr>
        <p:spPr>
          <a:xfrm>
            <a:off x="3047999" y="0"/>
            <a:ext cx="18288001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n"/>
          <p:cNvSpPr>
            <a:spLocks noGrp="1"/>
          </p:cNvSpPr>
          <p:nvPr>
            <p:ph type="pic" sz="half" idx="13"/>
          </p:nvPr>
        </p:nvSpPr>
        <p:spPr>
          <a:xfrm>
            <a:off x="5334000" y="946546"/>
            <a:ext cx="13716001" cy="830461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o del título"/>
          <p:cNvSpPr txBox="1">
            <a:spLocks noGrp="1"/>
          </p:cNvSpPr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2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4833937" y="11465718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el título"/>
          <p:cNvSpPr txBox="1">
            <a:spLocks noGrp="1"/>
          </p:cNvSpPr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n"/>
          <p:cNvSpPr>
            <a:spLocks noGrp="1"/>
          </p:cNvSpPr>
          <p:nvPr>
            <p:ph type="pic" sz="half" idx="13"/>
          </p:nvPr>
        </p:nvSpPr>
        <p:spPr>
          <a:xfrm>
            <a:off x="12495609" y="892968"/>
            <a:ext cx="7500938" cy="1155501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o del título"/>
          <p:cNvSpPr txBox="1">
            <a:spLocks noGrp="1"/>
          </p:cNvSpPr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Texto del título</a:t>
            </a:r>
          </a:p>
        </p:txBody>
      </p:sp>
      <p:sp>
        <p:nvSpPr>
          <p:cNvPr id="40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4387453" y="6643687"/>
            <a:ext cx="7500938" cy="578643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9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n"/>
          <p:cNvSpPr>
            <a:spLocks noGrp="1"/>
          </p:cNvSpPr>
          <p:nvPr>
            <p:ph type="pic" sz="quarter" idx="13"/>
          </p:nvPr>
        </p:nvSpPr>
        <p:spPr>
          <a:xfrm>
            <a:off x="12495609" y="3643312"/>
            <a:ext cx="7500938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67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4500"/>
              </a:spcBef>
              <a:defRPr sz="3800"/>
            </a:lvl1pPr>
            <a:lvl2pPr marL="808264" indent="-465364">
              <a:spcBef>
                <a:spcPts val="4500"/>
              </a:spcBef>
              <a:defRPr sz="3800"/>
            </a:lvl2pPr>
            <a:lvl3pPr marL="1151164" indent="-465364">
              <a:spcBef>
                <a:spcPts val="4500"/>
              </a:spcBef>
              <a:defRPr sz="3800"/>
            </a:lvl3pPr>
            <a:lvl4pPr marL="1494064" indent="-465364">
              <a:spcBef>
                <a:spcPts val="4500"/>
              </a:spcBef>
              <a:defRPr sz="3800"/>
            </a:lvl4pPr>
            <a:lvl5pPr marL="1836964" indent="-465364">
              <a:spcBef>
                <a:spcPts val="4500"/>
              </a:spcBef>
              <a:defRPr sz="38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307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ivel de texto 1…"/>
          <p:cNvSpPr txBox="1">
            <a:spLocks noGrp="1"/>
          </p:cNvSpPr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n"/>
          <p:cNvSpPr>
            <a:spLocks noGrp="1"/>
          </p:cNvSpPr>
          <p:nvPr>
            <p:ph type="pic" sz="quarter" idx="13"/>
          </p:nvPr>
        </p:nvSpPr>
        <p:spPr>
          <a:xfrm>
            <a:off x="12495609" y="7161609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n"/>
          <p:cNvSpPr>
            <a:spLocks noGrp="1"/>
          </p:cNvSpPr>
          <p:nvPr>
            <p:ph type="pic" sz="quarter" idx="14"/>
          </p:nvPr>
        </p:nvSpPr>
        <p:spPr>
          <a:xfrm>
            <a:off x="12495609" y="1250156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n"/>
          <p:cNvSpPr>
            <a:spLocks noGrp="1"/>
          </p:cNvSpPr>
          <p:nvPr>
            <p:ph type="pic" sz="half" idx="15"/>
          </p:nvPr>
        </p:nvSpPr>
        <p:spPr>
          <a:xfrm>
            <a:off x="4387453" y="1250156"/>
            <a:ext cx="7500938" cy="112156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2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11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055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500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944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389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833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278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722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167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B6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Checks laterals.png" descr="Checks laterals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8304" y="7906124"/>
            <a:ext cx="22608739" cy="702907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Logo_10e.png" descr="Logo_10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02932" y="1173191"/>
            <a:ext cx="5646118" cy="2318385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Títol"/>
          <p:cNvSpPr txBox="1"/>
          <p:nvPr/>
        </p:nvSpPr>
        <p:spPr>
          <a:xfrm>
            <a:off x="2667584" y="2533407"/>
            <a:ext cx="18965126" cy="5499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18000" b="0">
                <a:latin typeface="Roboto Black"/>
                <a:ea typeface="Roboto Black"/>
                <a:cs typeface="Roboto Black"/>
                <a:sym typeface="Roboto Black"/>
              </a:defRPr>
            </a:lvl1pPr>
          </a:lstStyle>
          <a:p>
            <a:endParaRPr lang="es-ES" sz="8000" dirty="0"/>
          </a:p>
          <a:p>
            <a:endParaRPr lang="es-ES" sz="8000" dirty="0"/>
          </a:p>
          <a:p>
            <a:r>
              <a:rPr lang="es-ES" sz="8000" dirty="0" err="1"/>
              <a:t>Com</a:t>
            </a:r>
            <a:r>
              <a:rPr lang="es-ES" sz="8000" dirty="0"/>
              <a:t> preparar una </a:t>
            </a:r>
            <a:r>
              <a:rPr lang="es-ES" sz="8000" dirty="0" err="1"/>
              <a:t>unitat</a:t>
            </a:r>
            <a:r>
              <a:rPr lang="es-ES" sz="8000" dirty="0"/>
              <a:t> per a </a:t>
            </a:r>
            <a:r>
              <a:rPr lang="es-ES" sz="8000" dirty="0" err="1"/>
              <a:t>l’avaluació</a:t>
            </a:r>
            <a:endParaRPr lang="es-ES" sz="8000" dirty="0"/>
          </a:p>
          <a:p>
            <a:r>
              <a:rPr lang="es-ES" sz="4800" dirty="0"/>
              <a:t>Lluís Torrens</a:t>
            </a:r>
          </a:p>
          <a:p>
            <a:r>
              <a:rPr lang="es-ES" sz="6000" dirty="0" err="1"/>
              <a:t>Àrea</a:t>
            </a:r>
            <a:r>
              <a:rPr lang="es-ES" sz="6000" dirty="0"/>
              <a:t> de </a:t>
            </a:r>
            <a:r>
              <a:rPr lang="es-ES" sz="6000" dirty="0" err="1"/>
              <a:t>Drets</a:t>
            </a:r>
            <a:r>
              <a:rPr lang="es-ES" sz="6000" dirty="0"/>
              <a:t> </a:t>
            </a:r>
            <a:r>
              <a:rPr lang="es-ES" sz="6000" dirty="0" err="1"/>
              <a:t>Socials</a:t>
            </a:r>
            <a:r>
              <a:rPr lang="es-ES" sz="6000" dirty="0"/>
              <a:t> de </a:t>
            </a:r>
            <a:r>
              <a:rPr lang="es-ES" sz="6000" dirty="0" err="1"/>
              <a:t>l’Ajuntament</a:t>
            </a:r>
            <a:r>
              <a:rPr lang="es-ES" sz="6000" dirty="0"/>
              <a:t> de Barcelona</a:t>
            </a:r>
            <a:endParaRPr sz="10400" dirty="0"/>
          </a:p>
        </p:txBody>
      </p:sp>
      <p:pic>
        <p:nvPicPr>
          <p:cNvPr id="5" name="Imatge 9" descr="PPT BLANC inicial.jpg">
            <a:extLst>
              <a:ext uri="{FF2B5EF4-FFF2-40B4-BE49-F238E27FC236}">
                <a16:creationId xmlns:a16="http://schemas.microsoft.com/office/drawing/2014/main" id="{04C059CF-67BF-413C-BDE0-83B5AEA4262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l="5949" t="2778" r="87825" b="89259"/>
          <a:stretch/>
        </p:blipFill>
        <p:spPr>
          <a:xfrm>
            <a:off x="21985445" y="6858000"/>
            <a:ext cx="1484156" cy="1418191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2C8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Logo_10e.png" descr="Logo_10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39714" y="1300191"/>
            <a:ext cx="3407150" cy="139903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Checks_exponentes.png" descr="Checks_exponentes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10784636"/>
            <a:ext cx="24879434" cy="476279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7F86407F-6417-41CC-B2A8-893498C0314F}"/>
              </a:ext>
            </a:extLst>
          </p:cNvPr>
          <p:cNvSpPr txBox="1"/>
          <p:nvPr/>
        </p:nvSpPr>
        <p:spPr>
          <a:xfrm>
            <a:off x="876300" y="2584853"/>
            <a:ext cx="23088600" cy="89466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R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COMPETÈNCIES DE L’ÀREA  (carta municipal de Barcelona)</a:t>
            </a:r>
          </a:p>
          <a:p>
            <a:pPr marL="457200" marR="0" indent="-45720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Serveis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socials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bàsics</a:t>
            </a:r>
            <a:endParaRPr lang="es-ES" sz="4400" dirty="0"/>
          </a:p>
          <a:p>
            <a:pPr marL="457200" marR="0" indent="-45720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Serveis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socials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especialitzats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(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intervenció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al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carrer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emergència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habitacional, 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pobresa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energética i alimentaria,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infància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vulnerable,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gent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gran</a:t>
            </a:r>
            <a:r>
              <a:rPr lang="es-ES" sz="4400" dirty="0"/>
              <a:t> i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dependència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integració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laboral)</a:t>
            </a:r>
          </a:p>
          <a:p>
            <a:pPr marL="457200" marR="0" indent="-45720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ES" sz="4400" dirty="0"/>
              <a:t>Persones </a:t>
            </a:r>
            <a:r>
              <a:rPr lang="es-ES" sz="4400" dirty="0" err="1"/>
              <a:t>discapacitades</a:t>
            </a:r>
            <a:endParaRPr lang="es-ES" sz="4400" dirty="0"/>
          </a:p>
          <a:p>
            <a:pPr marL="457200" marR="0" indent="-45720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Salut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(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salut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pública,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consorci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)</a:t>
            </a:r>
          </a:p>
          <a:p>
            <a:pPr marL="457200" marR="0" indent="-45720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ES" sz="4400" dirty="0" err="1"/>
              <a:t>Educació</a:t>
            </a:r>
            <a:r>
              <a:rPr lang="es-ES" sz="4400" dirty="0"/>
              <a:t> (0-3, </a:t>
            </a:r>
            <a:r>
              <a:rPr lang="es-ES" sz="4400" dirty="0" err="1"/>
              <a:t>artístiques</a:t>
            </a:r>
            <a:r>
              <a:rPr lang="es-ES" sz="4400" dirty="0"/>
              <a:t>, </a:t>
            </a:r>
            <a:r>
              <a:rPr lang="es-ES" sz="4400" dirty="0" err="1"/>
              <a:t>consorci</a:t>
            </a:r>
            <a:r>
              <a:rPr lang="es-ES" sz="4400" dirty="0"/>
              <a:t>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4400" dirty="0" err="1"/>
              <a:t>Habitatge</a:t>
            </a:r>
            <a:r>
              <a:rPr lang="es-ES" sz="4400" dirty="0"/>
              <a:t> social (</a:t>
            </a:r>
            <a:r>
              <a:rPr lang="es-ES" sz="4400" dirty="0" err="1"/>
              <a:t>consorci</a:t>
            </a:r>
            <a:r>
              <a:rPr lang="es-ES" sz="4400" dirty="0"/>
              <a:t>)</a:t>
            </a:r>
          </a:p>
          <a:p>
            <a:pPr algn="l"/>
            <a:endParaRPr lang="es-ES" sz="4400" dirty="0"/>
          </a:p>
          <a:p>
            <a:pPr algn="l"/>
            <a:r>
              <a:rPr lang="es-ES" sz="4400" dirty="0"/>
              <a:t>450 </a:t>
            </a:r>
            <a:r>
              <a:rPr lang="es-ES" sz="4400" dirty="0" err="1"/>
              <a:t>milions</a:t>
            </a:r>
            <a:r>
              <a:rPr lang="es-ES" sz="4400" dirty="0"/>
              <a:t> </a:t>
            </a:r>
            <a:r>
              <a:rPr lang="es-ES" sz="4400" dirty="0" err="1"/>
              <a:t>d’euros</a:t>
            </a:r>
            <a:r>
              <a:rPr lang="es-ES" sz="4400" dirty="0"/>
              <a:t> de </a:t>
            </a:r>
            <a:r>
              <a:rPr lang="es-ES" sz="4400" dirty="0" err="1"/>
              <a:t>pressupost</a:t>
            </a:r>
            <a:r>
              <a:rPr lang="es-ES" sz="4400" dirty="0"/>
              <a:t>;  &gt; 3.200 </a:t>
            </a:r>
            <a:r>
              <a:rPr lang="es-ES" sz="4400" dirty="0" err="1"/>
              <a:t>treballadors</a:t>
            </a:r>
            <a:r>
              <a:rPr lang="es-ES" sz="4400" dirty="0"/>
              <a:t>/es </a:t>
            </a:r>
            <a:r>
              <a:rPr lang="es-ES" sz="4400" dirty="0" err="1"/>
              <a:t>directes</a:t>
            </a:r>
            <a:r>
              <a:rPr lang="es-ES" sz="4400" dirty="0"/>
              <a:t> i 6.000 </a:t>
            </a:r>
            <a:r>
              <a:rPr lang="es-ES" sz="4400" dirty="0" err="1"/>
              <a:t>indirectes</a:t>
            </a:r>
            <a:endParaRPr lang="es-ES" sz="4400" dirty="0"/>
          </a:p>
          <a:p>
            <a:pPr algn="l"/>
            <a:endParaRPr lang="es-ES" sz="4400" dirty="0"/>
          </a:p>
          <a:p>
            <a:pPr marR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s-ES" sz="4400" dirty="0" err="1"/>
              <a:t>Fòra</a:t>
            </a:r>
            <a:r>
              <a:rPr lang="es-ES" sz="4400" dirty="0"/>
              <a:t> de </a:t>
            </a:r>
            <a:r>
              <a:rPr lang="es-ES" sz="4400" dirty="0" err="1"/>
              <a:t>l’Àrea</a:t>
            </a:r>
            <a:r>
              <a:rPr lang="es-ES" sz="4400" dirty="0"/>
              <a:t>: &gt;50 </a:t>
            </a:r>
            <a:r>
              <a:rPr lang="es-ES" sz="4400" dirty="0" err="1"/>
              <a:t>milions</a:t>
            </a:r>
            <a:r>
              <a:rPr lang="es-ES" sz="4400" dirty="0"/>
              <a:t> en Dones, </a:t>
            </a:r>
            <a:r>
              <a:rPr lang="es-ES" sz="4400" dirty="0" err="1"/>
              <a:t>LGTBi</a:t>
            </a:r>
            <a:r>
              <a:rPr lang="es-ES" sz="4400" dirty="0"/>
              <a:t> , </a:t>
            </a:r>
            <a:r>
              <a:rPr lang="es-ES" sz="4400" dirty="0" err="1"/>
              <a:t>Immigrants</a:t>
            </a:r>
            <a:r>
              <a:rPr lang="es-ES" sz="4400" dirty="0"/>
              <a:t> i </a:t>
            </a:r>
            <a:r>
              <a:rPr lang="es-ES" sz="4400" dirty="0" err="1"/>
              <a:t>refugiats</a:t>
            </a:r>
            <a:endParaRPr kumimoji="0" lang="es-ES" sz="4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45934786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2C8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Logo_10e.png" descr="Logo_10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39714" y="1300191"/>
            <a:ext cx="3407150" cy="139903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Checks_exponentes.png" descr="Checks_exponentes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10327436"/>
            <a:ext cx="24879434" cy="476279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2B9E805E-F7EE-47A3-9451-47250941EA29}"/>
              </a:ext>
            </a:extLst>
          </p:cNvPr>
          <p:cNvSpPr txBox="1"/>
          <p:nvPr/>
        </p:nvSpPr>
        <p:spPr>
          <a:xfrm>
            <a:off x="444500" y="3363659"/>
            <a:ext cx="20802600" cy="740779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571500" marR="0" indent="-57150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ES" sz="40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L’objectiu</a:t>
            </a:r>
            <a:r>
              <a:rPr kumimoji="0" lang="es-ES" sz="4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kumimoji="0" lang="es-ES" sz="40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fonamental</a:t>
            </a:r>
            <a:r>
              <a:rPr kumimoji="0" lang="es-ES" sz="4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kumimoji="0" lang="es-ES" sz="40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és</a:t>
            </a:r>
            <a:r>
              <a:rPr kumimoji="0" lang="es-ES" sz="4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kumimoji="0" lang="es-ES" sz="40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executar</a:t>
            </a:r>
            <a:r>
              <a:rPr kumimoji="0" lang="es-ES" sz="4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les </a:t>
            </a:r>
            <a:r>
              <a:rPr kumimoji="0" lang="es-ES" sz="40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nostres</a:t>
            </a:r>
            <a:r>
              <a:rPr kumimoji="0" lang="es-ES" sz="4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kumimoji="0" lang="es-ES" sz="40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competències</a:t>
            </a:r>
            <a:r>
              <a:rPr kumimoji="0" lang="es-ES" sz="4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s-ES" sz="4000" dirty="0" err="1"/>
              <a:t>tot</a:t>
            </a:r>
            <a:r>
              <a:rPr lang="es-ES" sz="4000" dirty="0"/>
              <a:t> </a:t>
            </a:r>
            <a:r>
              <a:rPr kumimoji="0" lang="es-ES" sz="40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lluitant</a:t>
            </a:r>
            <a:r>
              <a:rPr kumimoji="0" lang="es-ES" sz="4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contra la </a:t>
            </a:r>
            <a:r>
              <a:rPr kumimoji="0" lang="es-ES" sz="40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pobresa</a:t>
            </a:r>
            <a:r>
              <a:rPr kumimoji="0" lang="es-ES" sz="4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i la </a:t>
            </a:r>
            <a:r>
              <a:rPr kumimoji="0" lang="es-ES" sz="40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desigualta</a:t>
            </a:r>
            <a:r>
              <a:rPr lang="es-ES" sz="4000" dirty="0" err="1"/>
              <a:t>t</a:t>
            </a:r>
            <a:endParaRPr kumimoji="0" lang="es-ES" sz="4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571500" marR="0" indent="-57150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ES" sz="4000" dirty="0"/>
              <a:t>La </a:t>
            </a:r>
            <a:r>
              <a:rPr lang="es-ES" sz="4000" dirty="0" err="1"/>
              <a:t>crisi</a:t>
            </a:r>
            <a:r>
              <a:rPr lang="es-ES" sz="4000" dirty="0"/>
              <a:t> mal </a:t>
            </a:r>
            <a:r>
              <a:rPr lang="es-ES" sz="4000" dirty="0" err="1"/>
              <a:t>resolta</a:t>
            </a:r>
            <a:r>
              <a:rPr lang="es-ES" sz="4000" dirty="0"/>
              <a:t> </a:t>
            </a:r>
            <a:r>
              <a:rPr lang="es-ES" sz="4000" dirty="0" err="1"/>
              <a:t>ens</a:t>
            </a:r>
            <a:r>
              <a:rPr lang="es-ES" sz="4000" dirty="0"/>
              <a:t> obliga a donar </a:t>
            </a:r>
            <a:r>
              <a:rPr lang="es-ES" sz="4000" dirty="0" err="1"/>
              <a:t>resposta</a:t>
            </a:r>
            <a:r>
              <a:rPr lang="es-ES" sz="4000" dirty="0"/>
              <a:t> a les </a:t>
            </a:r>
            <a:r>
              <a:rPr lang="es-ES" sz="4000" dirty="0" err="1"/>
              <a:t>vulnerabilitats</a:t>
            </a:r>
            <a:r>
              <a:rPr lang="es-ES" sz="4000" dirty="0"/>
              <a:t> que les </a:t>
            </a:r>
            <a:r>
              <a:rPr lang="es-ES" sz="4000" dirty="0" err="1"/>
              <a:t>altres</a:t>
            </a:r>
            <a:r>
              <a:rPr lang="es-ES" sz="4000" dirty="0"/>
              <a:t> </a:t>
            </a:r>
            <a:r>
              <a:rPr lang="es-ES" sz="4000" dirty="0" err="1"/>
              <a:t>administracions</a:t>
            </a:r>
            <a:r>
              <a:rPr lang="es-ES" sz="4000" dirty="0"/>
              <a:t> no solucionen (</a:t>
            </a:r>
            <a:r>
              <a:rPr lang="es-ES" sz="4000" dirty="0" err="1"/>
              <a:t>pobresa</a:t>
            </a:r>
            <a:r>
              <a:rPr lang="es-ES" sz="4000" dirty="0"/>
              <a:t> </a:t>
            </a:r>
            <a:r>
              <a:rPr lang="es-ES" sz="4000" dirty="0" err="1"/>
              <a:t>monetària</a:t>
            </a:r>
            <a:r>
              <a:rPr lang="es-ES" sz="4000" dirty="0"/>
              <a:t> i </a:t>
            </a:r>
            <a:r>
              <a:rPr lang="es-ES" sz="4000" dirty="0" err="1"/>
              <a:t>accès</a:t>
            </a:r>
            <a:r>
              <a:rPr lang="es-ES" sz="4000" dirty="0"/>
              <a:t> a </a:t>
            </a:r>
            <a:r>
              <a:rPr lang="es-ES" sz="4000" dirty="0" err="1"/>
              <a:t>l’habitatge</a:t>
            </a:r>
            <a:r>
              <a:rPr lang="es-ES" sz="4000" dirty="0"/>
              <a:t> </a:t>
            </a:r>
            <a:r>
              <a:rPr lang="es-ES" sz="4000" dirty="0" err="1"/>
              <a:t>sobretot</a:t>
            </a:r>
            <a:r>
              <a:rPr lang="es-ES" sz="4000" dirty="0"/>
              <a:t>)</a:t>
            </a:r>
            <a:endParaRPr kumimoji="0" lang="es-ES" sz="4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571500" marR="0" indent="-57150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ES" sz="4000" dirty="0" err="1"/>
              <a:t>Els</a:t>
            </a:r>
            <a:r>
              <a:rPr lang="es-ES" sz="4000" dirty="0"/>
              <a:t> recursos </a:t>
            </a:r>
            <a:r>
              <a:rPr lang="es-ES" sz="4000" dirty="0" err="1"/>
              <a:t>tot</a:t>
            </a:r>
            <a:r>
              <a:rPr lang="es-ES" sz="4000" dirty="0"/>
              <a:t> i que </a:t>
            </a:r>
            <a:r>
              <a:rPr lang="es-ES" sz="4000" dirty="0" err="1"/>
              <a:t>semblen</a:t>
            </a:r>
            <a:r>
              <a:rPr lang="es-ES" sz="4000" dirty="0"/>
              <a:t> </a:t>
            </a:r>
            <a:r>
              <a:rPr lang="es-ES" sz="4000" dirty="0" err="1"/>
              <a:t>importants</a:t>
            </a:r>
            <a:r>
              <a:rPr lang="es-ES" sz="4000" dirty="0"/>
              <a:t> </a:t>
            </a:r>
            <a:r>
              <a:rPr lang="es-ES" sz="4000" dirty="0" err="1"/>
              <a:t>són</a:t>
            </a:r>
            <a:r>
              <a:rPr lang="es-ES" sz="4000" dirty="0"/>
              <a:t> </a:t>
            </a:r>
            <a:r>
              <a:rPr lang="es-ES" sz="4000" dirty="0" err="1"/>
              <a:t>limitats</a:t>
            </a:r>
            <a:r>
              <a:rPr lang="es-ES" sz="4000" dirty="0"/>
              <a:t>. Les </a:t>
            </a:r>
            <a:r>
              <a:rPr lang="es-ES" sz="4000" dirty="0" err="1"/>
              <a:t>diferents</a:t>
            </a:r>
            <a:r>
              <a:rPr lang="es-ES" sz="4000" dirty="0"/>
              <a:t> </a:t>
            </a:r>
            <a:r>
              <a:rPr lang="es-ES" sz="4000" dirty="0" err="1"/>
              <a:t>vulnerabilitats</a:t>
            </a:r>
            <a:r>
              <a:rPr lang="es-ES" sz="4000" dirty="0"/>
              <a:t> </a:t>
            </a:r>
            <a:r>
              <a:rPr lang="es-ES" sz="4000" dirty="0" err="1"/>
              <a:t>s’emporten</a:t>
            </a:r>
            <a:r>
              <a:rPr lang="es-ES" sz="4000" dirty="0"/>
              <a:t> </a:t>
            </a:r>
            <a:r>
              <a:rPr lang="es-ES" sz="4000" dirty="0" err="1"/>
              <a:t>uns</a:t>
            </a:r>
            <a:r>
              <a:rPr lang="es-ES" sz="4000" dirty="0"/>
              <a:t> 120 </a:t>
            </a:r>
            <a:r>
              <a:rPr lang="es-ES" sz="4000" dirty="0" err="1"/>
              <a:t>milions</a:t>
            </a:r>
            <a:r>
              <a:rPr lang="es-ES" sz="4000" dirty="0"/>
              <a:t> </a:t>
            </a:r>
            <a:r>
              <a:rPr lang="es-ES" sz="4000" dirty="0" err="1"/>
              <a:t>d’euros</a:t>
            </a:r>
            <a:r>
              <a:rPr lang="es-ES" sz="4000" dirty="0"/>
              <a:t> -&gt; 1.300 euros de </a:t>
            </a:r>
            <a:r>
              <a:rPr lang="es-ES" sz="4000" dirty="0" err="1"/>
              <a:t>mitjana</a:t>
            </a:r>
            <a:r>
              <a:rPr lang="es-ES" sz="4000" dirty="0"/>
              <a:t> per a les 90.000 </a:t>
            </a:r>
            <a:r>
              <a:rPr lang="es-ES" sz="4000" dirty="0" err="1"/>
              <a:t>famílies</a:t>
            </a:r>
            <a:r>
              <a:rPr lang="es-ES" sz="4000" dirty="0"/>
              <a:t> </a:t>
            </a:r>
            <a:r>
              <a:rPr lang="es-ES" sz="4000" dirty="0" err="1"/>
              <a:t>més</a:t>
            </a:r>
            <a:r>
              <a:rPr lang="es-ES" sz="4000" dirty="0"/>
              <a:t> vulnerables (54 </a:t>
            </a:r>
            <a:r>
              <a:rPr lang="es-ES" sz="4000" dirty="0" err="1"/>
              <a:t>milions</a:t>
            </a:r>
            <a:r>
              <a:rPr lang="es-ES" sz="4000" dirty="0"/>
              <a:t> per a 30.000 </a:t>
            </a:r>
            <a:r>
              <a:rPr lang="es-ES" sz="4000" dirty="0" err="1"/>
              <a:t>families</a:t>
            </a:r>
            <a:r>
              <a:rPr lang="es-ES" sz="4000" dirty="0"/>
              <a:t> </a:t>
            </a:r>
            <a:r>
              <a:rPr lang="es-ES" sz="4000" dirty="0" err="1"/>
              <a:t>amb</a:t>
            </a:r>
            <a:r>
              <a:rPr lang="es-ES" sz="4000" dirty="0"/>
              <a:t> </a:t>
            </a:r>
            <a:r>
              <a:rPr lang="es-ES" sz="4000" dirty="0" err="1"/>
              <a:t>nens</a:t>
            </a:r>
            <a:r>
              <a:rPr lang="es-ES" sz="4000" dirty="0"/>
              <a:t> -&gt; 1.800 euros per familia) . </a:t>
            </a:r>
            <a:r>
              <a:rPr lang="es-ES" sz="4000" dirty="0" err="1"/>
              <a:t>Segons</a:t>
            </a:r>
            <a:r>
              <a:rPr lang="es-ES" sz="4000" dirty="0"/>
              <a:t> la ECV es </a:t>
            </a:r>
            <a:r>
              <a:rPr lang="es-ES" sz="4000" dirty="0" err="1"/>
              <a:t>necessitarien</a:t>
            </a:r>
            <a:r>
              <a:rPr lang="es-ES" sz="4000" dirty="0"/>
              <a:t> </a:t>
            </a:r>
            <a:r>
              <a:rPr lang="es-ES" sz="4000" dirty="0" err="1"/>
              <a:t>uns</a:t>
            </a:r>
            <a:r>
              <a:rPr lang="es-ES" sz="4000" dirty="0"/>
              <a:t> 680 </a:t>
            </a:r>
            <a:r>
              <a:rPr lang="es-ES" sz="4000" dirty="0" err="1"/>
              <a:t>milions</a:t>
            </a:r>
            <a:r>
              <a:rPr lang="es-ES" sz="4000" dirty="0"/>
              <a:t> per </a:t>
            </a:r>
            <a:r>
              <a:rPr lang="es-ES" sz="4000" dirty="0" err="1"/>
              <a:t>cobrir</a:t>
            </a:r>
            <a:r>
              <a:rPr lang="es-ES" sz="4000" dirty="0"/>
              <a:t> les </a:t>
            </a:r>
            <a:r>
              <a:rPr lang="es-ES" sz="4000" dirty="0" err="1"/>
              <a:t>necessitats</a:t>
            </a:r>
            <a:r>
              <a:rPr lang="es-ES" sz="4000" dirty="0"/>
              <a:t> </a:t>
            </a:r>
            <a:r>
              <a:rPr lang="es-ES" sz="4000" dirty="0" err="1"/>
              <a:t>bàsiques</a:t>
            </a:r>
            <a:r>
              <a:rPr lang="es-ES" sz="4000" dirty="0"/>
              <a:t> </a:t>
            </a:r>
            <a:r>
              <a:rPr lang="es-ES" sz="4000" dirty="0" err="1"/>
              <a:t>d’unes</a:t>
            </a:r>
            <a:r>
              <a:rPr lang="es-ES" sz="4000" dirty="0"/>
              <a:t> 90.000 </a:t>
            </a:r>
            <a:r>
              <a:rPr lang="es-ES" sz="4000" dirty="0" err="1"/>
              <a:t>famílies</a:t>
            </a:r>
            <a:r>
              <a:rPr lang="es-ES" sz="4000" dirty="0"/>
              <a:t> pobres a la </a:t>
            </a:r>
            <a:r>
              <a:rPr lang="es-ES" sz="4000" dirty="0" err="1"/>
              <a:t>ciutat</a:t>
            </a:r>
            <a:r>
              <a:rPr lang="es-ES" sz="4000" dirty="0"/>
              <a:t> (7.300 euros per familia, </a:t>
            </a:r>
            <a:r>
              <a:rPr lang="es-ES" sz="4000" dirty="0" err="1"/>
              <a:t>més</a:t>
            </a:r>
            <a:r>
              <a:rPr lang="es-ES" sz="4000" dirty="0"/>
              <a:t> de 5 </a:t>
            </a:r>
            <a:r>
              <a:rPr lang="es-ES" sz="4000" dirty="0" err="1"/>
              <a:t>vegades</a:t>
            </a:r>
            <a:r>
              <a:rPr lang="es-ES" sz="4000" dirty="0"/>
              <a:t>). El 70% del problema </a:t>
            </a:r>
            <a:r>
              <a:rPr lang="es-ES" sz="4000" dirty="0" err="1"/>
              <a:t>és</a:t>
            </a:r>
            <a:r>
              <a:rPr lang="es-ES" sz="4000" dirty="0"/>
              <a:t> </a:t>
            </a:r>
            <a:r>
              <a:rPr lang="es-ES" sz="4000" dirty="0" err="1"/>
              <a:t>l’habitatge</a:t>
            </a:r>
            <a:r>
              <a:rPr lang="es-ES" sz="4000" dirty="0"/>
              <a:t>. </a:t>
            </a:r>
          </a:p>
          <a:p>
            <a:pPr marL="571500" marR="0" indent="-57150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ES" sz="4000" dirty="0" err="1"/>
              <a:t>Això</a:t>
            </a:r>
            <a:r>
              <a:rPr lang="es-ES" sz="4000" dirty="0"/>
              <a:t> </a:t>
            </a:r>
            <a:r>
              <a:rPr lang="es-ES" sz="4000" dirty="0" err="1"/>
              <a:t>vol</a:t>
            </a:r>
            <a:r>
              <a:rPr lang="es-ES" sz="4000" dirty="0"/>
              <a:t> </a:t>
            </a:r>
            <a:r>
              <a:rPr lang="es-ES" sz="4000" dirty="0" err="1"/>
              <a:t>dir</a:t>
            </a:r>
            <a:r>
              <a:rPr lang="es-ES" sz="4000" dirty="0"/>
              <a:t> que no hi ha </a:t>
            </a:r>
            <a:r>
              <a:rPr lang="es-ES" sz="4000" dirty="0" err="1"/>
              <a:t>diners</a:t>
            </a:r>
            <a:r>
              <a:rPr lang="es-ES" sz="4000" dirty="0"/>
              <a:t> per a </a:t>
            </a:r>
            <a:r>
              <a:rPr lang="es-ES" sz="4000" dirty="0" err="1"/>
              <a:t>tot</a:t>
            </a:r>
            <a:r>
              <a:rPr lang="es-ES" sz="4000" dirty="0"/>
              <a:t> i cal </a:t>
            </a:r>
            <a:r>
              <a:rPr lang="es-ES" sz="4000" dirty="0" err="1"/>
              <a:t>racionalitzar</a:t>
            </a:r>
            <a:endParaRPr lang="es-ES" sz="4000" dirty="0"/>
          </a:p>
          <a:p>
            <a:pPr marL="457200" marR="0" indent="-45720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s-E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4902112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2C8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Logo_10e.png" descr="Logo_10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39714" y="1300191"/>
            <a:ext cx="3407150" cy="139903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Checks_exponentes.png" descr="Checks_exponentes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10327436"/>
            <a:ext cx="24879434" cy="476279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E5356195-C8D3-4F4D-9D95-925D614A176E}"/>
              </a:ext>
            </a:extLst>
          </p:cNvPr>
          <p:cNvSpPr txBox="1"/>
          <p:nvPr/>
        </p:nvSpPr>
        <p:spPr>
          <a:xfrm>
            <a:off x="2781300" y="5913853"/>
            <a:ext cx="20154900" cy="16215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4800" b="0" dirty="0" err="1"/>
              <a:t>Quant</a:t>
            </a:r>
            <a:r>
              <a:rPr lang="es-ES" sz="4800" b="0" dirty="0"/>
              <a:t> </a:t>
            </a:r>
            <a:r>
              <a:rPr lang="es-ES" sz="4800" b="0" dirty="0" err="1"/>
              <a:t>més</a:t>
            </a:r>
            <a:r>
              <a:rPr lang="es-ES" sz="4800" b="0" dirty="0"/>
              <a:t> </a:t>
            </a:r>
            <a:r>
              <a:rPr lang="es-ES" sz="4800" b="0" dirty="0" err="1"/>
              <a:t>avaluem</a:t>
            </a:r>
            <a:r>
              <a:rPr lang="es-ES" sz="4800" b="0" dirty="0"/>
              <a:t> </a:t>
            </a:r>
            <a:r>
              <a:rPr lang="es-ES" sz="4800" b="0" dirty="0" err="1"/>
              <a:t>més</a:t>
            </a:r>
            <a:r>
              <a:rPr lang="es-ES" sz="4800" b="0" dirty="0"/>
              <a:t> </a:t>
            </a:r>
            <a:r>
              <a:rPr lang="es-ES" sz="4800" b="0" dirty="0" err="1"/>
              <a:t>ens</a:t>
            </a:r>
            <a:r>
              <a:rPr lang="es-ES" sz="4800" b="0" dirty="0"/>
              <a:t> </a:t>
            </a:r>
            <a:r>
              <a:rPr lang="es-ES" sz="4800" b="0" dirty="0" err="1"/>
              <a:t>donem</a:t>
            </a:r>
            <a:r>
              <a:rPr lang="es-ES" sz="4800" b="0" dirty="0"/>
              <a:t> </a:t>
            </a:r>
            <a:r>
              <a:rPr lang="es-ES" sz="4800" b="0" dirty="0" err="1"/>
              <a:t>compte</a:t>
            </a:r>
            <a:r>
              <a:rPr lang="es-ES" sz="4800" b="0" dirty="0"/>
              <a:t> que </a:t>
            </a:r>
            <a:r>
              <a:rPr lang="es-ES" sz="4800" b="0" dirty="0" err="1"/>
              <a:t>és</a:t>
            </a:r>
            <a:r>
              <a:rPr lang="es-ES" sz="4800" b="0" dirty="0"/>
              <a:t> imprescindible </a:t>
            </a:r>
            <a:r>
              <a:rPr lang="es-ES" sz="4800" b="0" dirty="0" err="1"/>
              <a:t>fer-ho</a:t>
            </a:r>
            <a:r>
              <a:rPr lang="es-ES" sz="4800" b="0" dirty="0"/>
              <a:t> en totes les </a:t>
            </a:r>
            <a:r>
              <a:rPr lang="es-ES" sz="4800" b="0" dirty="0" err="1"/>
              <a:t>polítiques</a:t>
            </a:r>
            <a:r>
              <a:rPr lang="es-ES" sz="4800" b="0" dirty="0"/>
              <a:t> publiques que </a:t>
            </a:r>
            <a:r>
              <a:rPr lang="es-ES" sz="4800" b="0" dirty="0" err="1"/>
              <a:t>portem</a:t>
            </a:r>
            <a:r>
              <a:rPr lang="es-ES" sz="4800" b="0" dirty="0"/>
              <a:t> a </a:t>
            </a:r>
            <a:r>
              <a:rPr lang="es-ES" sz="4800" b="0" dirty="0" err="1"/>
              <a:t>terme</a:t>
            </a:r>
            <a:endParaRPr kumimoji="0" lang="es-ES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2C8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Logo_10e.png" descr="Logo_10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39714" y="1300191"/>
            <a:ext cx="3407150" cy="139903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Checks_exponentes.png" descr="Checks_exponentes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10327436"/>
            <a:ext cx="24879434" cy="476279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EA0566F1-C228-445C-9747-59FBDD7C092C}"/>
              </a:ext>
            </a:extLst>
          </p:cNvPr>
          <p:cNvSpPr txBox="1"/>
          <p:nvPr/>
        </p:nvSpPr>
        <p:spPr>
          <a:xfrm>
            <a:off x="1358900" y="4232921"/>
            <a:ext cx="20523200" cy="556113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457200" marR="0" indent="-45720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ES" sz="4400" dirty="0" err="1"/>
              <a:t>Objectius</a:t>
            </a:r>
            <a:r>
              <a:rPr lang="es-ES" sz="4400" dirty="0"/>
              <a:t> de </a:t>
            </a:r>
            <a:r>
              <a:rPr lang="es-ES" sz="4400" dirty="0" err="1"/>
              <a:t>l’avaluació</a:t>
            </a:r>
            <a:r>
              <a:rPr lang="es-ES" sz="4400" dirty="0"/>
              <a:t> a </a:t>
            </a:r>
            <a:r>
              <a:rPr lang="es-ES" sz="4400" dirty="0" err="1"/>
              <a:t>Drets</a:t>
            </a:r>
            <a:r>
              <a:rPr lang="es-ES" sz="4400" dirty="0"/>
              <a:t> </a:t>
            </a:r>
            <a:r>
              <a:rPr lang="es-ES" sz="4400" dirty="0" err="1"/>
              <a:t>Socials</a:t>
            </a:r>
            <a:r>
              <a:rPr lang="es-ES" sz="4400" dirty="0"/>
              <a:t>:</a:t>
            </a:r>
          </a:p>
          <a:p>
            <a:pPr marR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es-ES" sz="4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514350" marR="0" indent="-51435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</a:pPr>
            <a:r>
              <a:rPr lang="es-ES" sz="4400" dirty="0" err="1"/>
              <a:t>Arribem</a:t>
            </a:r>
            <a:r>
              <a:rPr lang="es-ES" sz="4400" dirty="0"/>
              <a:t> </a:t>
            </a:r>
            <a:r>
              <a:rPr lang="es-ES" sz="4400" dirty="0" err="1"/>
              <a:t>als</a:t>
            </a:r>
            <a:r>
              <a:rPr lang="es-ES" sz="4400" dirty="0"/>
              <a:t> </a:t>
            </a:r>
            <a:r>
              <a:rPr lang="es-ES" sz="4400" dirty="0" err="1"/>
              <a:t>col·lectius</a:t>
            </a:r>
            <a:r>
              <a:rPr lang="es-ES" sz="4400" dirty="0"/>
              <a:t> </a:t>
            </a:r>
            <a:r>
              <a:rPr lang="es-ES" sz="4400" dirty="0" err="1"/>
              <a:t>objectiu</a:t>
            </a:r>
            <a:r>
              <a:rPr lang="es-ES" sz="4400" dirty="0"/>
              <a:t> ? </a:t>
            </a:r>
          </a:p>
          <a:p>
            <a:pPr marL="514350" marR="0" indent="-51435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</a:pP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Són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eficaces i de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qualitat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les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nostres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polítiques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?</a:t>
            </a:r>
          </a:p>
          <a:p>
            <a:pPr marL="514350" marR="0" indent="-51435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</a:pPr>
            <a:r>
              <a:rPr lang="es-ES" sz="4400" dirty="0" err="1"/>
              <a:t>É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s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eficient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la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despesa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-&gt; hi ha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altres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alternatives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de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mix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pressupostari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en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despesa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i en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ingressos</a:t>
            </a:r>
            <a:r>
              <a:rPr lang="es-ES" sz="4400" dirty="0"/>
              <a:t> (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ex. </a:t>
            </a:r>
            <a:r>
              <a:rPr kumimoji="0" lang="es-ES" sz="4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Copagaments</a:t>
            </a:r>
            <a:r>
              <a:rPr lang="es-ES" sz="4400" dirty="0"/>
              <a:t>) </a:t>
            </a: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?</a:t>
            </a:r>
          </a:p>
          <a:p>
            <a:pPr marL="514350" marR="0" indent="-51435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</a:pPr>
            <a:r>
              <a:rPr kumimoji="0" lang="es-E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Hi ha </a:t>
            </a:r>
            <a:r>
              <a:rPr lang="es-ES" sz="4400" dirty="0"/>
              <a:t>noves </a:t>
            </a:r>
            <a:r>
              <a:rPr lang="es-ES" sz="4400" dirty="0" err="1"/>
              <a:t>polítiques</a:t>
            </a:r>
            <a:r>
              <a:rPr lang="es-ES" sz="4400" dirty="0"/>
              <a:t> que </a:t>
            </a:r>
            <a:r>
              <a:rPr lang="es-ES" sz="4400" dirty="0" err="1"/>
              <a:t>puguin</a:t>
            </a:r>
            <a:r>
              <a:rPr lang="es-ES" sz="4400" dirty="0"/>
              <a:t> donar </a:t>
            </a:r>
            <a:r>
              <a:rPr lang="es-ES" sz="4400" dirty="0" err="1"/>
              <a:t>resposta</a:t>
            </a:r>
            <a:r>
              <a:rPr lang="es-ES" sz="4400" dirty="0"/>
              <a:t> a les noves </a:t>
            </a:r>
            <a:r>
              <a:rPr lang="es-ES" sz="4400" dirty="0" err="1"/>
              <a:t>necessitats</a:t>
            </a:r>
            <a:r>
              <a:rPr lang="es-ES" sz="4400" dirty="0"/>
              <a:t> o a </a:t>
            </a:r>
            <a:r>
              <a:rPr lang="es-ES" sz="4400" dirty="0" err="1"/>
              <a:t>necessitats</a:t>
            </a:r>
            <a:r>
              <a:rPr lang="es-ES" sz="4400" dirty="0"/>
              <a:t> ocultes ?</a:t>
            </a:r>
            <a:endParaRPr kumimoji="0" lang="es-ES" sz="4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0830734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2C8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Logo_10e.png" descr="Logo_10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39714" y="1300191"/>
            <a:ext cx="3407150" cy="139903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Checks_exponentes.png" descr="Checks_exponentes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10327436"/>
            <a:ext cx="24879434" cy="4762799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3C2F4AA8-12D7-4115-B21F-C44A519A1985}"/>
              </a:ext>
            </a:extLst>
          </p:cNvPr>
          <p:cNvSpPr/>
          <p:nvPr/>
        </p:nvSpPr>
        <p:spPr>
          <a:xfrm>
            <a:off x="1562100" y="3670300"/>
            <a:ext cx="22313900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dirty="0"/>
              <a:t>1. </a:t>
            </a:r>
            <a:r>
              <a:rPr lang="es-ES" dirty="0" err="1"/>
              <a:t>És</a:t>
            </a:r>
            <a:r>
              <a:rPr lang="es-ES" dirty="0"/>
              <a:t> imprescindible invertir </a:t>
            </a:r>
            <a:r>
              <a:rPr lang="es-ES" dirty="0" err="1"/>
              <a:t>molt</a:t>
            </a:r>
            <a:r>
              <a:rPr lang="es-ES" dirty="0"/>
              <a:t> en el </a:t>
            </a:r>
            <a:r>
              <a:rPr lang="es-ES" dirty="0" err="1"/>
              <a:t>coneixement</a:t>
            </a:r>
            <a:r>
              <a:rPr lang="es-ES" dirty="0"/>
              <a:t> global i particular de la </a:t>
            </a:r>
            <a:r>
              <a:rPr lang="es-ES" dirty="0" err="1"/>
              <a:t>situació</a:t>
            </a:r>
            <a:r>
              <a:rPr lang="es-ES" dirty="0"/>
              <a:t>  (</a:t>
            </a:r>
            <a:r>
              <a:rPr lang="es-ES" dirty="0" err="1"/>
              <a:t>big</a:t>
            </a:r>
            <a:r>
              <a:rPr lang="es-ES" dirty="0"/>
              <a:t> data social, </a:t>
            </a:r>
            <a:r>
              <a:rPr lang="es-ES" dirty="0" err="1"/>
              <a:t>interoperabilitat</a:t>
            </a:r>
            <a:r>
              <a:rPr lang="es-ES" dirty="0"/>
              <a:t>,  </a:t>
            </a:r>
            <a:r>
              <a:rPr lang="es-ES" dirty="0" err="1"/>
              <a:t>georeferenciació</a:t>
            </a:r>
            <a:r>
              <a:rPr lang="es-ES" dirty="0"/>
              <a:t>, </a:t>
            </a:r>
            <a:r>
              <a:rPr lang="es-ES" dirty="0" err="1"/>
              <a:t>enquestes</a:t>
            </a:r>
            <a:r>
              <a:rPr lang="es-ES" dirty="0"/>
              <a:t> </a:t>
            </a:r>
            <a:r>
              <a:rPr lang="es-ES" dirty="0" err="1"/>
              <a:t>quantitatives</a:t>
            </a:r>
            <a:r>
              <a:rPr lang="es-ES" dirty="0"/>
              <a:t> i </a:t>
            </a:r>
            <a:r>
              <a:rPr lang="es-ES" dirty="0" err="1"/>
              <a:t>qualitatives</a:t>
            </a:r>
            <a:r>
              <a:rPr lang="es-ES" dirty="0"/>
              <a:t>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r>
              <a:rPr lang="es-ES" dirty="0"/>
              <a:t>2. Cal un programa general </a:t>
            </a:r>
            <a:r>
              <a:rPr lang="es-ES" dirty="0" err="1"/>
              <a:t>d’avaluació</a:t>
            </a:r>
            <a:r>
              <a:rPr lang="es-ES" dirty="0"/>
              <a:t> que </a:t>
            </a:r>
            <a:r>
              <a:rPr lang="es-ES" dirty="0" err="1"/>
              <a:t>garanteixi</a:t>
            </a:r>
            <a:r>
              <a:rPr lang="es-ES" dirty="0"/>
              <a:t> que en un cicle de 3 </a:t>
            </a:r>
            <a:r>
              <a:rPr lang="es-ES" dirty="0" err="1"/>
              <a:t>anys</a:t>
            </a:r>
            <a:r>
              <a:rPr lang="es-ES" dirty="0"/>
              <a:t> </a:t>
            </a:r>
            <a:r>
              <a:rPr lang="es-ES" dirty="0" err="1"/>
              <a:t>tots</a:t>
            </a:r>
            <a:r>
              <a:rPr lang="es-ES" dirty="0"/>
              <a:t> el </a:t>
            </a:r>
            <a:r>
              <a:rPr lang="es-ES" dirty="0" err="1"/>
              <a:t>principals</a:t>
            </a:r>
            <a:r>
              <a:rPr lang="es-ES" dirty="0"/>
              <a:t> programes </a:t>
            </a:r>
            <a:r>
              <a:rPr lang="es-ES" dirty="0" err="1"/>
              <a:t>s’han</a:t>
            </a:r>
            <a:r>
              <a:rPr lang="es-ES" dirty="0"/>
              <a:t> </a:t>
            </a:r>
            <a:r>
              <a:rPr lang="es-ES" dirty="0" err="1"/>
              <a:t>avaluat</a:t>
            </a:r>
            <a:r>
              <a:rPr lang="es-ES" dirty="0"/>
              <a:t>. </a:t>
            </a:r>
            <a:r>
              <a:rPr lang="es-ES" dirty="0" err="1"/>
              <a:t>Mentre</a:t>
            </a:r>
            <a:r>
              <a:rPr lang="es-ES" dirty="0"/>
              <a:t> no </a:t>
            </a:r>
            <a:r>
              <a:rPr lang="es-ES" dirty="0" err="1"/>
              <a:t>arribem</a:t>
            </a:r>
            <a:r>
              <a:rPr lang="es-ES" dirty="0"/>
              <a:t> a un sistema universal de </a:t>
            </a:r>
            <a:r>
              <a:rPr lang="es-ES" dirty="0" err="1"/>
              <a:t>suport</a:t>
            </a:r>
            <a:r>
              <a:rPr lang="es-ES" dirty="0"/>
              <a:t> (RB) </a:t>
            </a:r>
            <a:r>
              <a:rPr lang="es-ES" dirty="0" err="1"/>
              <a:t>s’ha</a:t>
            </a:r>
            <a:r>
              <a:rPr lang="es-ES" dirty="0"/>
              <a:t> </a:t>
            </a:r>
            <a:r>
              <a:rPr lang="es-ES" dirty="0" err="1"/>
              <a:t>d’afinar</a:t>
            </a:r>
            <a:r>
              <a:rPr lang="es-ES" dirty="0"/>
              <a:t> en la </a:t>
            </a:r>
            <a:r>
              <a:rPr lang="es-ES" dirty="0" err="1"/>
              <a:t>detecció</a:t>
            </a:r>
            <a:r>
              <a:rPr lang="es-ES" dirty="0"/>
              <a:t> </a:t>
            </a:r>
            <a:r>
              <a:rPr lang="es-ES" dirty="0" err="1"/>
              <a:t>dels</a:t>
            </a:r>
            <a:r>
              <a:rPr lang="es-ES" dirty="0"/>
              <a:t> falsos </a:t>
            </a:r>
            <a:r>
              <a:rPr lang="es-ES" dirty="0" err="1"/>
              <a:t>positius</a:t>
            </a:r>
            <a:r>
              <a:rPr lang="es-ES" dirty="0"/>
              <a:t> (</a:t>
            </a:r>
            <a:r>
              <a:rPr lang="es-ES" dirty="0" err="1"/>
              <a:t>pocs</a:t>
            </a:r>
            <a:r>
              <a:rPr lang="es-ES" dirty="0"/>
              <a:t>) i del no </a:t>
            </a:r>
            <a:r>
              <a:rPr lang="es-ES" dirty="0" err="1"/>
              <a:t>accès</a:t>
            </a:r>
            <a:r>
              <a:rPr lang="es-ES" dirty="0"/>
              <a:t> (</a:t>
            </a:r>
            <a:r>
              <a:rPr lang="es-ES" dirty="0" err="1"/>
              <a:t>més</a:t>
            </a:r>
            <a:r>
              <a:rPr lang="es-ES" dirty="0"/>
              <a:t>).  </a:t>
            </a:r>
          </a:p>
          <a:p>
            <a:pPr algn="l"/>
            <a:endParaRPr lang="es-ES" dirty="0"/>
          </a:p>
          <a:p>
            <a:pPr algn="l"/>
            <a:r>
              <a:rPr lang="es-ES" dirty="0"/>
              <a:t>3. </a:t>
            </a:r>
            <a:r>
              <a:rPr lang="es-ES" dirty="0" err="1"/>
              <a:t>Inèrcies</a:t>
            </a:r>
            <a:r>
              <a:rPr lang="es-ES" dirty="0"/>
              <a:t>, </a:t>
            </a:r>
            <a:r>
              <a:rPr lang="es-ES" dirty="0" err="1"/>
              <a:t>resistències</a:t>
            </a:r>
            <a:r>
              <a:rPr lang="es-ES" dirty="0"/>
              <a:t> i </a:t>
            </a:r>
            <a:r>
              <a:rPr lang="es-ES" dirty="0" err="1"/>
              <a:t>col·laboració</a:t>
            </a:r>
            <a:r>
              <a:rPr lang="es-ES" dirty="0"/>
              <a:t> publico-privada poden frenar </a:t>
            </a:r>
            <a:r>
              <a:rPr lang="es-ES" dirty="0" err="1"/>
              <a:t>els</a:t>
            </a:r>
            <a:r>
              <a:rPr lang="es-ES" dirty="0"/>
              <a:t> </a:t>
            </a:r>
            <a:r>
              <a:rPr lang="es-ES" dirty="0" err="1"/>
              <a:t>canvis</a:t>
            </a:r>
            <a:r>
              <a:rPr lang="es-ES" dirty="0"/>
              <a:t> </a:t>
            </a:r>
            <a:r>
              <a:rPr lang="es-ES" dirty="0" err="1"/>
              <a:t>efectius</a:t>
            </a:r>
            <a:r>
              <a:rPr lang="es-ES" dirty="0"/>
              <a:t>. Cal controlar/avaluar les </a:t>
            </a:r>
            <a:r>
              <a:rPr lang="es-ES" dirty="0" err="1"/>
              <a:t>interaccions</a:t>
            </a:r>
            <a:r>
              <a:rPr lang="es-ES" dirty="0"/>
              <a:t> entre </a:t>
            </a:r>
            <a:r>
              <a:rPr lang="es-ES" dirty="0" err="1"/>
              <a:t>els</a:t>
            </a:r>
            <a:r>
              <a:rPr lang="es-ES" dirty="0"/>
              <a:t> </a:t>
            </a:r>
            <a:r>
              <a:rPr lang="es-ES" dirty="0" err="1"/>
              <a:t>diferents</a:t>
            </a:r>
            <a:r>
              <a:rPr lang="es-ES" dirty="0"/>
              <a:t> programes i </a:t>
            </a:r>
            <a:r>
              <a:rPr lang="es-ES" dirty="0" err="1"/>
              <a:t>amb</a:t>
            </a:r>
            <a:r>
              <a:rPr lang="es-ES" dirty="0"/>
              <a:t> les </a:t>
            </a:r>
            <a:r>
              <a:rPr lang="es-ES" dirty="0" err="1"/>
              <a:t>diferents</a:t>
            </a:r>
            <a:r>
              <a:rPr lang="es-ES" dirty="0"/>
              <a:t> </a:t>
            </a:r>
            <a:r>
              <a:rPr lang="es-ES" dirty="0" err="1"/>
              <a:t>administracions</a:t>
            </a:r>
            <a:r>
              <a:rPr lang="es-ES" dirty="0"/>
              <a:t> i </a:t>
            </a:r>
            <a:r>
              <a:rPr lang="es-ES" dirty="0" err="1"/>
              <a:t>entitats</a:t>
            </a:r>
            <a:r>
              <a:rPr lang="es-ES" dirty="0"/>
              <a:t>.  Cal evitar generar </a:t>
            </a:r>
            <a:r>
              <a:rPr lang="es-ES" dirty="0" err="1"/>
              <a:t>trampes</a:t>
            </a:r>
            <a:r>
              <a:rPr lang="es-ES" dirty="0"/>
              <a:t> de la </a:t>
            </a:r>
            <a:r>
              <a:rPr lang="es-ES" dirty="0" err="1"/>
              <a:t>pobresa</a:t>
            </a:r>
            <a:r>
              <a:rPr lang="es-ES" dirty="0"/>
              <a:t> (</a:t>
            </a:r>
            <a:r>
              <a:rPr lang="es-ES" dirty="0" err="1"/>
              <a:t>professionalització</a:t>
            </a:r>
            <a:r>
              <a:rPr lang="es-ES" dirty="0"/>
              <a:t> de la </a:t>
            </a:r>
            <a:r>
              <a:rPr lang="es-ES" dirty="0" err="1"/>
              <a:t>pobresa</a:t>
            </a:r>
            <a:r>
              <a:rPr lang="es-ES" dirty="0"/>
              <a:t>)</a:t>
            </a:r>
          </a:p>
          <a:p>
            <a:pPr algn="l"/>
            <a:endParaRPr lang="es-ES" dirty="0"/>
          </a:p>
          <a:p>
            <a:pPr algn="l"/>
            <a:r>
              <a:rPr lang="es-ES" dirty="0"/>
              <a:t>4.Cal fomentar la </a:t>
            </a:r>
            <a:r>
              <a:rPr lang="es-ES" dirty="0" err="1"/>
              <a:t>innovació</a:t>
            </a:r>
            <a:r>
              <a:rPr lang="es-ES" dirty="0"/>
              <a:t> en </a:t>
            </a:r>
            <a:r>
              <a:rPr lang="es-ES" dirty="0" err="1"/>
              <a:t>l’avaluació</a:t>
            </a:r>
            <a:r>
              <a:rPr lang="es-ES" dirty="0"/>
              <a:t> de la </a:t>
            </a:r>
            <a:r>
              <a:rPr lang="es-ES" dirty="0" err="1"/>
              <a:t>mateixa</a:t>
            </a:r>
            <a:r>
              <a:rPr lang="es-ES" dirty="0"/>
              <a:t> manera que </a:t>
            </a:r>
            <a:r>
              <a:rPr lang="es-ES" dirty="0" err="1"/>
              <a:t>amb</a:t>
            </a:r>
            <a:r>
              <a:rPr lang="es-ES" dirty="0"/>
              <a:t> les </a:t>
            </a:r>
            <a:r>
              <a:rPr lang="es-ES" dirty="0" err="1"/>
              <a:t>poítiques</a:t>
            </a:r>
            <a:r>
              <a:rPr lang="es-ES" dirty="0"/>
              <a:t> publiques </a:t>
            </a:r>
            <a:r>
              <a:rPr lang="es-ES" dirty="0" err="1"/>
              <a:t>subjectes</a:t>
            </a:r>
            <a:r>
              <a:rPr lang="es-ES" dirty="0"/>
              <a:t> a </a:t>
            </a:r>
            <a:r>
              <a:rPr lang="es-ES" dirty="0" err="1"/>
              <a:t>avaluació</a:t>
            </a:r>
            <a:r>
              <a:rPr lang="es-ES" dirty="0"/>
              <a:t>.  Cal explicitar </a:t>
            </a:r>
            <a:r>
              <a:rPr lang="es-ES" dirty="0" err="1"/>
              <a:t>quins</a:t>
            </a:r>
            <a:r>
              <a:rPr lang="es-ES" dirty="0"/>
              <a:t> </a:t>
            </a:r>
            <a:r>
              <a:rPr lang="es-ES" dirty="0" err="1"/>
              <a:t>són</a:t>
            </a:r>
            <a:r>
              <a:rPr lang="es-ES" dirty="0"/>
              <a:t> </a:t>
            </a:r>
            <a:r>
              <a:rPr lang="es-ES" dirty="0" err="1"/>
              <a:t>els</a:t>
            </a:r>
            <a:r>
              <a:rPr lang="es-ES" dirty="0"/>
              <a:t> </a:t>
            </a:r>
            <a:r>
              <a:rPr lang="es-ES" dirty="0" err="1"/>
              <a:t>límits</a:t>
            </a:r>
            <a:r>
              <a:rPr lang="es-ES" dirty="0"/>
              <a:t> i les regles del </a:t>
            </a:r>
            <a:r>
              <a:rPr lang="es-ES" dirty="0" err="1"/>
              <a:t>joc</a:t>
            </a:r>
            <a:r>
              <a:rPr lang="es-ES" dirty="0"/>
              <a:t> per </a:t>
            </a:r>
            <a:r>
              <a:rPr lang="es-ES" dirty="0" err="1"/>
              <a:t>accedir</a:t>
            </a:r>
            <a:r>
              <a:rPr lang="es-ES" dirty="0"/>
              <a:t> </a:t>
            </a:r>
            <a:r>
              <a:rPr lang="es-ES" dirty="0" err="1"/>
              <a:t>als</a:t>
            </a:r>
            <a:r>
              <a:rPr lang="es-ES" dirty="0"/>
              <a:t> </a:t>
            </a:r>
            <a:r>
              <a:rPr lang="es-ES" dirty="0" err="1"/>
              <a:t>serveis</a:t>
            </a:r>
            <a:r>
              <a:rPr lang="es-ES" dirty="0"/>
              <a:t> </a:t>
            </a:r>
            <a:r>
              <a:rPr lang="es-ES" dirty="0" err="1"/>
              <a:t>publics</a:t>
            </a:r>
            <a:r>
              <a:rPr lang="es-ES" dirty="0"/>
              <a:t> </a:t>
            </a:r>
            <a:r>
              <a:rPr lang="es-ES" dirty="0" err="1"/>
              <a:t>amb</a:t>
            </a:r>
            <a:r>
              <a:rPr lang="es-ES" dirty="0"/>
              <a:t> recursos </a:t>
            </a:r>
            <a:r>
              <a:rPr lang="es-ES" dirty="0" err="1"/>
              <a:t>limitats</a:t>
            </a:r>
            <a:r>
              <a:rPr lang="es-ES" dirty="0"/>
              <a:t> (</a:t>
            </a:r>
            <a:r>
              <a:rPr lang="es-ES" dirty="0" err="1"/>
              <a:t>llistes</a:t>
            </a:r>
            <a:r>
              <a:rPr lang="es-ES" dirty="0"/>
              <a:t> </a:t>
            </a:r>
            <a:r>
              <a:rPr lang="es-ES" dirty="0" err="1"/>
              <a:t>d’espera</a:t>
            </a:r>
            <a:r>
              <a:rPr lang="es-ES" dirty="0"/>
              <a:t>, </a:t>
            </a:r>
            <a:r>
              <a:rPr lang="es-ES" dirty="0" err="1"/>
              <a:t>periodes</a:t>
            </a:r>
            <a:r>
              <a:rPr lang="es-ES" dirty="0"/>
              <a:t> </a:t>
            </a:r>
            <a:r>
              <a:rPr lang="es-ES" dirty="0" err="1"/>
              <a:t>mínims</a:t>
            </a:r>
            <a:r>
              <a:rPr lang="es-ES" dirty="0"/>
              <a:t>, </a:t>
            </a:r>
            <a:r>
              <a:rPr lang="es-ES" dirty="0" err="1"/>
              <a:t>prioritzacions</a:t>
            </a:r>
            <a:r>
              <a:rPr lang="es-ES" dirty="0"/>
              <a:t>, etc..) i avaluar el </a:t>
            </a:r>
            <a:r>
              <a:rPr lang="es-ES" dirty="0" err="1"/>
              <a:t>seu</a:t>
            </a:r>
            <a:endParaRPr lang="es-ES" dirty="0"/>
          </a:p>
          <a:p>
            <a:pPr algn="l"/>
            <a:r>
              <a:rPr lang="es-ES" dirty="0" err="1"/>
              <a:t>funcionament</a:t>
            </a:r>
            <a:endParaRPr lang="es-ES" dirty="0"/>
          </a:p>
          <a:p>
            <a:pPr algn="l"/>
            <a:endParaRPr lang="es-ES"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B6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Checks laterals.png" descr="Checks laterals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032190" y="6852477"/>
            <a:ext cx="25988422" cy="8079822"/>
          </a:xfrm>
          <a:prstGeom prst="rect">
            <a:avLst/>
          </a:prstGeom>
          <a:ln w="12700">
            <a:miter lim="400000"/>
          </a:ln>
        </p:spPr>
      </p:pic>
      <p:pic>
        <p:nvPicPr>
          <p:cNvPr id="130" name="Logo_10e.png" descr="Logo_10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39714" y="1300191"/>
            <a:ext cx="3407150" cy="1399030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Gràcies"/>
          <p:cNvSpPr txBox="1"/>
          <p:nvPr/>
        </p:nvSpPr>
        <p:spPr>
          <a:xfrm>
            <a:off x="12800396" y="3116262"/>
            <a:ext cx="7876407" cy="3165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18000" b="0">
                <a:latin typeface="Roboto Black"/>
                <a:ea typeface="Roboto Black"/>
                <a:cs typeface="Roboto Black"/>
                <a:sym typeface="Roboto Black"/>
              </a:defRPr>
            </a:lvl1pPr>
          </a:lstStyle>
          <a:p>
            <a:r>
              <a:t>Gràcies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D927C5F7947B4AA9A01B44DE9754A1" ma:contentTypeVersion="8" ma:contentTypeDescription="Crea un document nou" ma:contentTypeScope="" ma:versionID="6ad0ce0866cd0b14fd2429b4626f1235">
  <xsd:schema xmlns:xsd="http://www.w3.org/2001/XMLSchema" xmlns:xs="http://www.w3.org/2001/XMLSchema" xmlns:p="http://schemas.microsoft.com/office/2006/metadata/properties" xmlns:ns2="5a89d81b-3191-46dc-ac09-5509665b950d" xmlns:ns3="67c4e9ea-4f8d-416c-82bb-6bead99527f5" targetNamespace="http://schemas.microsoft.com/office/2006/metadata/properties" ma:root="true" ma:fieldsID="2369d67d467d8b70a69832d3f2dd2f51" ns2:_="" ns3:_="">
    <xsd:import namespace="5a89d81b-3191-46dc-ac09-5509665b950d"/>
    <xsd:import namespace="67c4e9ea-4f8d-416c-82bb-6bead99527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9d81b-3191-46dc-ac09-5509665b95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c4e9ea-4f8d-416c-82bb-6bead99527f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7c4e9ea-4f8d-416c-82bb-6bead99527f5">
      <UserInfo>
        <DisplayName>Balaguer Puig, Marc</DisplayName>
        <AccountId>12</AccountId>
        <AccountType/>
      </UserInfo>
      <UserInfo>
        <DisplayName>Climent Ripoll, Mireia</DisplayName>
        <AccountId>17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2CA550D-6D54-4808-9702-0E5D12EF2F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9d81b-3191-46dc-ac09-5509665b950d"/>
    <ds:schemaRef ds:uri="67c4e9ea-4f8d-416c-82bb-6bead99527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6EAD3E-43A8-4C76-9E73-43C8E79167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98EEFB-C6CB-4F8B-806D-5ECB049ABC69}">
  <ds:schemaRefs>
    <ds:schemaRef ds:uri="http://purl.org/dc/terms/"/>
    <ds:schemaRef ds:uri="67c4e9ea-4f8d-416c-82bb-6bead99527f5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5a89d81b-3191-46dc-ac09-5509665b950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23100</TotalTime>
  <Words>518</Words>
  <Application>Microsoft Office PowerPoint</Application>
  <PresentationFormat>Personalizado</PresentationFormat>
  <Paragraphs>36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Helvetica Light</vt:lpstr>
      <vt:lpstr>Helvetica Neue</vt:lpstr>
      <vt:lpstr>Helvetica Neue Light</vt:lpstr>
      <vt:lpstr>Helvetica Neue Medium</vt:lpstr>
      <vt:lpstr>Helvetica Neue Thin</vt:lpstr>
      <vt:lpstr>Roboto Black</vt:lpstr>
      <vt:lpstr>White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 Balaguer Puig</dc:creator>
  <cp:lastModifiedBy>Lluís Torrens Mélich</cp:lastModifiedBy>
  <cp:revision>18</cp:revision>
  <dcterms:modified xsi:type="dcterms:W3CDTF">2018-12-13T09:44:37Z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0x010100C0D927C5F7947B4AA9A01B44DE9754A1</vt:lpwstr>
  </property>
</Properties>
</file>