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0" r:id="rId6"/>
    <p:sldMasterId id="2147483706" r:id="rId7"/>
    <p:sldMasterId id="2147483714" r:id="rId8"/>
  </p:sldMasterIdLst>
  <p:notesMasterIdLst>
    <p:notesMasterId r:id="rId37"/>
  </p:notesMasterIdLst>
  <p:handoutMasterIdLst>
    <p:handoutMasterId r:id="rId38"/>
  </p:handoutMasterIdLst>
  <p:sldIdLst>
    <p:sldId id="256" r:id="rId9"/>
    <p:sldId id="1119" r:id="rId10"/>
    <p:sldId id="1124" r:id="rId11"/>
    <p:sldId id="282" r:id="rId12"/>
    <p:sldId id="1104" r:id="rId13"/>
    <p:sldId id="1107" r:id="rId14"/>
    <p:sldId id="1105" r:id="rId15"/>
    <p:sldId id="1125" r:id="rId16"/>
    <p:sldId id="1097" r:id="rId17"/>
    <p:sldId id="1120" r:id="rId18"/>
    <p:sldId id="1121" r:id="rId19"/>
    <p:sldId id="1126" r:id="rId20"/>
    <p:sldId id="1103" r:id="rId21"/>
    <p:sldId id="1106" r:id="rId22"/>
    <p:sldId id="1061" r:id="rId23"/>
    <p:sldId id="257" r:id="rId24"/>
    <p:sldId id="1109" r:id="rId25"/>
    <p:sldId id="1108" r:id="rId26"/>
    <p:sldId id="1110" r:id="rId27"/>
    <p:sldId id="1111" r:id="rId28"/>
    <p:sldId id="1112" r:id="rId29"/>
    <p:sldId id="1113" r:id="rId30"/>
    <p:sldId id="1114" r:id="rId31"/>
    <p:sldId id="1115" r:id="rId32"/>
    <p:sldId id="1116" r:id="rId33"/>
    <p:sldId id="1117" r:id="rId34"/>
    <p:sldId id="260" r:id="rId35"/>
    <p:sldId id="1096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z  Porras, Jordi" initials="SJ" lastIdx="1" clrIdx="0">
    <p:extLst>
      <p:ext uri="{19B8F6BF-5375-455C-9EA6-DF929625EA0E}">
        <p15:presenceInfo xmlns:p15="http://schemas.microsoft.com/office/powerpoint/2012/main" userId="S::jordi.sanz@ivalua.cat::3b99cd08-bbae-43fa-a7a3-526c20e8d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25"/>
    <a:srgbClr val="00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20B4B-D171-4AD2-3193-73974D2461D6}" v="56" dt="2020-11-16T08:01:55.670"/>
    <p1510:client id="{F67036E4-2E07-3C1A-8765-75F39E0D1EC0}" v="127" dt="2020-11-16T09:16:5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arre\Desktop\POLITIQUES_Repositori%20avaluacions%20politiques%20publiques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arre\Desktop\POLITIQUES_Repositori%20avaluacions%20politiques%20publiques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arre\Desktop\POLITIQUES_Repositori%20avaluacions%20politiques%20publiques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tipus_avaluacio!$E$4:$E$9</c:f>
              <c:strCache>
                <c:ptCount val="6"/>
                <c:pt idx="0">
                  <c:v>Implementació</c:v>
                </c:pt>
                <c:pt idx="1">
                  <c:v>Impacte</c:v>
                </c:pt>
                <c:pt idx="2">
                  <c:v>Disseny</c:v>
                </c:pt>
                <c:pt idx="3">
                  <c:v>Necessitats</c:v>
                </c:pt>
                <c:pt idx="4">
                  <c:v>Econòmica</c:v>
                </c:pt>
                <c:pt idx="5">
                  <c:v>Avaluabilitat</c:v>
                </c:pt>
              </c:strCache>
            </c:strRef>
          </c:cat>
          <c:val>
            <c:numRef>
              <c:f>tipus_avaluacio!$F$4:$F$9</c:f>
              <c:numCache>
                <c:formatCode>General</c:formatCode>
                <c:ptCount val="6"/>
                <c:pt idx="0">
                  <c:v>73</c:v>
                </c:pt>
                <c:pt idx="1">
                  <c:v>28</c:v>
                </c:pt>
                <c:pt idx="2">
                  <c:v>23</c:v>
                </c:pt>
                <c:pt idx="3">
                  <c:v>11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0-4858-A3B7-47942AFE7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366943"/>
        <c:axId val="765803471"/>
      </c:barChart>
      <c:catAx>
        <c:axId val="91636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803471"/>
        <c:crosses val="autoZero"/>
        <c:auto val="1"/>
        <c:lblAlgn val="ctr"/>
        <c:lblOffset val="100"/>
        <c:noMultiLvlLbl val="0"/>
      </c:catAx>
      <c:valAx>
        <c:axId val="76580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636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qui_fa_avaluacio!$A$27:$A$36</c:f>
              <c:strCache>
                <c:ptCount val="9"/>
                <c:pt idx="0">
                  <c:v>Ivàlua</c:v>
                </c:pt>
                <c:pt idx="1">
                  <c:v>Agència de Salut Pública de Barcelona</c:v>
                </c:pt>
                <c:pt idx="2">
                  <c:v>CEJFE</c:v>
                </c:pt>
                <c:pt idx="3">
                  <c:v>Departaments de la Generalitat de Catalunya</c:v>
                </c:pt>
                <c:pt idx="4">
                  <c:v>Diputació de Barcelona</c:v>
                </c:pt>
                <c:pt idx="5">
                  <c:v>Centres de recerca</c:v>
                </c:pt>
                <c:pt idx="6">
                  <c:v>Institut Infància i Adolescència de Barcelona</c:v>
                </c:pt>
                <c:pt idx="7">
                  <c:v>Consultores</c:v>
                </c:pt>
                <c:pt idx="8">
                  <c:v>Consell Comarcal del Vallès Oriental</c:v>
                </c:pt>
              </c:strCache>
            </c:strRef>
          </c:cat>
          <c:val>
            <c:numRef>
              <c:f>qui_fa_avaluacio!$B$27:$B$36</c:f>
              <c:numCache>
                <c:formatCode>General</c:formatCode>
                <c:ptCount val="10"/>
                <c:pt idx="0">
                  <c:v>38</c:v>
                </c:pt>
                <c:pt idx="1">
                  <c:v>27</c:v>
                </c:pt>
                <c:pt idx="2">
                  <c:v>11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7-4B83-924D-BD10C77DC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085311"/>
        <c:axId val="772491391"/>
      </c:barChart>
      <c:catAx>
        <c:axId val="72008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2491391"/>
        <c:crosses val="autoZero"/>
        <c:auto val="1"/>
        <c:lblAlgn val="ctr"/>
        <c:lblOffset val="100"/>
        <c:noMultiLvlLbl val="0"/>
      </c:catAx>
      <c:valAx>
        <c:axId val="77249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20085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ambit!$B$19</c:f>
              <c:strCache>
                <c:ptCount val="1"/>
                <c:pt idx="0">
                  <c:v>Recompte de Ambit_intervencio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ambit!$A$20:$A$30</c:f>
              <c:strCache>
                <c:ptCount val="11"/>
                <c:pt idx="0">
                  <c:v>Salut</c:v>
                </c:pt>
                <c:pt idx="1">
                  <c:v>Afers socials i Desigualtat</c:v>
                </c:pt>
                <c:pt idx="2">
                  <c:v>Justícia i seguretat</c:v>
                </c:pt>
                <c:pt idx="3">
                  <c:v>Educació</c:v>
                </c:pt>
                <c:pt idx="4">
                  <c:v>Ocupació i Emprenedoria</c:v>
                </c:pt>
                <c:pt idx="5">
                  <c:v>Participació</c:v>
                </c:pt>
                <c:pt idx="6">
                  <c:v>Cultura</c:v>
                </c:pt>
                <c:pt idx="7">
                  <c:v>Habitatge</c:v>
                </c:pt>
                <c:pt idx="8">
                  <c:v>Promoció econòmica</c:v>
                </c:pt>
                <c:pt idx="9">
                  <c:v>Administracions Públiques</c:v>
                </c:pt>
                <c:pt idx="10">
                  <c:v>Agricultura</c:v>
                </c:pt>
              </c:strCache>
            </c:strRef>
          </c:cat>
          <c:val>
            <c:numRef>
              <c:f>ambit!$B$20:$B$30</c:f>
              <c:numCache>
                <c:formatCode>General</c:formatCode>
                <c:ptCount val="11"/>
                <c:pt idx="0">
                  <c:v>32</c:v>
                </c:pt>
                <c:pt idx="1">
                  <c:v>18</c:v>
                </c:pt>
                <c:pt idx="2">
                  <c:v>13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1-4723-BFDB-B9644F16C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9221423"/>
        <c:axId val="906680303"/>
      </c:barChart>
      <c:catAx>
        <c:axId val="9792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6680303"/>
        <c:crosses val="autoZero"/>
        <c:auto val="1"/>
        <c:lblAlgn val="ctr"/>
        <c:lblOffset val="100"/>
        <c:noMultiLvlLbl val="0"/>
      </c:catAx>
      <c:valAx>
        <c:axId val="90668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792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DF9A50A-8ED3-4489-A3DD-56CB30AE7B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BD9AC8-7839-46D4-85D9-F844CFDC10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5E0DC-1CB3-40B3-9DFE-79D5197EB3C0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E109B0-AD4A-4DC8-9EF2-BEB4F0945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0533A4-20D8-4964-934A-223497E32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51F5-D1F7-40F2-ACAF-49C02D2A9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5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9B7BB-741C-473E-8627-6E7A6061B7EB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13F1-00B3-42C5-94FB-22AC0981B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20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Beneficis</a:t>
            </a:r>
            <a:r>
              <a:rPr lang="es-ES" dirty="0"/>
              <a:t> </a:t>
            </a:r>
            <a:r>
              <a:rPr lang="es-ES" dirty="0" err="1"/>
              <a:t>TdC</a:t>
            </a:r>
            <a:r>
              <a:rPr lang="es-ES" dirty="0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ajudar</a:t>
            </a:r>
            <a:r>
              <a:rPr lang="es-ES" dirty="0"/>
              <a:t> a </a:t>
            </a:r>
            <a:r>
              <a:rPr lang="es-ES" dirty="0" err="1"/>
              <a:t>trobar</a:t>
            </a:r>
            <a:r>
              <a:rPr lang="es-ES" dirty="0"/>
              <a:t> una narrativa comuna entre </a:t>
            </a:r>
            <a:r>
              <a:rPr lang="es-ES" dirty="0" err="1"/>
              <a:t>actors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Veure</a:t>
            </a:r>
            <a:r>
              <a:rPr lang="es-ES" dirty="0"/>
              <a:t> el programa en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globalitat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Permet</a:t>
            </a:r>
            <a:r>
              <a:rPr lang="es-ES" dirty="0"/>
              <a:t> comunicar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fem</a:t>
            </a:r>
            <a:r>
              <a:rPr lang="es-ES" dirty="0"/>
              <a:t>.</a:t>
            </a:r>
            <a:endParaRPr lang="es-ES" dirty="0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Motivation to understand the context and situation as a starting point for planning </a:t>
            </a:r>
            <a:r>
              <a:rPr lang="en-US" dirty="0" err="1"/>
              <a:t>programmes</a:t>
            </a:r>
            <a:r>
              <a:rPr lang="en-US" dirty="0"/>
              <a:t>, bringing critical thinking to bear on the assumptions around a </a:t>
            </a:r>
            <a:r>
              <a:rPr lang="en-US" dirty="0" err="1"/>
              <a:t>programme</a:t>
            </a:r>
            <a:r>
              <a:rPr lang="en-US" dirty="0"/>
              <a:t>, and to make the views on how the </a:t>
            </a:r>
            <a:r>
              <a:rPr lang="en-US" dirty="0" err="1"/>
              <a:t>programme</a:t>
            </a:r>
            <a:r>
              <a:rPr lang="en-US" dirty="0"/>
              <a:t> is expected to work transparent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Developing a common understand of the work and surfacing differences in perspective in a positive way</a:t>
            </a:r>
            <a:endParaRPr lang="en-US" dirty="0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the clarity, effectiveness and focus of </a:t>
            </a:r>
            <a:r>
              <a:rPr lang="en-US" dirty="0" err="1"/>
              <a:t>programmes</a:t>
            </a:r>
            <a:endParaRPr lang="en-US" dirty="0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More flexible alternative to working with log-­‐frames for complex </a:t>
            </a:r>
            <a:r>
              <a:rPr lang="en-US" dirty="0" err="1"/>
              <a:t>programmes</a:t>
            </a:r>
            <a:r>
              <a:rPr lang="en-US" dirty="0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 dirty="0"/>
              <a:t>Using theory of change as a framework from which to assess impact and improve monitoring and evaluation, to test the assumptions, demonstrate impact and learn from it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Improving relationships with partners and stakeholders by identifying opportunities for dialogue and collaboration</a:t>
            </a:r>
            <a:endParaRPr lang="en-US" dirty="0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Providing a unifying framework for strategic decision-­‐making, communicating and reporting. 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Wanting to have a clearer </a:t>
            </a:r>
            <a:r>
              <a:rPr lang="en-US" dirty="0" err="1"/>
              <a:t>conceptualisation</a:t>
            </a:r>
            <a:r>
              <a:rPr lang="en-US" dirty="0"/>
              <a:t> of ‘impact’ and understanding the intermediate changes that have significance for </a:t>
            </a:r>
            <a:r>
              <a:rPr lang="en-US" dirty="0" err="1"/>
              <a:t>programmes</a:t>
            </a:r>
            <a:r>
              <a:rPr lang="en-US" dirty="0"/>
              <a:t> and stakeholders and to enable strategies to be optimized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adaptive management, responsiveness to changes in the </a:t>
            </a:r>
            <a:r>
              <a:rPr lang="en-US" dirty="0" err="1"/>
              <a:t>contextLooking</a:t>
            </a:r>
            <a:r>
              <a:rPr lang="en-US" dirty="0"/>
              <a:t> to find new ways of bringing </a:t>
            </a:r>
            <a:r>
              <a:rPr lang="en-US" dirty="0" err="1"/>
              <a:t>rigour</a:t>
            </a:r>
            <a:r>
              <a:rPr lang="en-US" dirty="0"/>
              <a:t> to the evaluation of complex and emergent change in difficult areas like governance.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588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B13F1-00B3-42C5-94FB-22AC0981B6C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86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B13F1-00B3-42C5-94FB-22AC0981B6C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92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93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59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31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08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62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40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587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28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Beneficis</a:t>
            </a:r>
            <a:r>
              <a:rPr lang="es-ES" dirty="0"/>
              <a:t> </a:t>
            </a:r>
            <a:r>
              <a:rPr lang="es-ES" dirty="0" err="1"/>
              <a:t>TdC</a:t>
            </a:r>
            <a:r>
              <a:rPr lang="es-ES" dirty="0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ajudar</a:t>
            </a:r>
            <a:r>
              <a:rPr lang="es-ES" dirty="0"/>
              <a:t> a </a:t>
            </a:r>
            <a:r>
              <a:rPr lang="es-ES" dirty="0" err="1"/>
              <a:t>trobar</a:t>
            </a:r>
            <a:r>
              <a:rPr lang="es-ES" dirty="0"/>
              <a:t> una narrativa comuna entre </a:t>
            </a:r>
            <a:r>
              <a:rPr lang="es-ES" dirty="0" err="1"/>
              <a:t>actors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Veure</a:t>
            </a:r>
            <a:r>
              <a:rPr lang="es-ES" dirty="0"/>
              <a:t> el programa en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globalitat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Permet</a:t>
            </a:r>
            <a:r>
              <a:rPr lang="es-ES" dirty="0"/>
              <a:t> comunicar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fem</a:t>
            </a:r>
            <a:r>
              <a:rPr lang="es-ES" dirty="0"/>
              <a:t>.</a:t>
            </a:r>
            <a:endParaRPr lang="es-ES" dirty="0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Motivation to understand the context and situation as a starting point for planning </a:t>
            </a:r>
            <a:r>
              <a:rPr lang="en-US" dirty="0" err="1"/>
              <a:t>programmes</a:t>
            </a:r>
            <a:r>
              <a:rPr lang="en-US" dirty="0"/>
              <a:t>, bringing critical thinking to bear on the assumptions around a </a:t>
            </a:r>
            <a:r>
              <a:rPr lang="en-US" dirty="0" err="1"/>
              <a:t>programme</a:t>
            </a:r>
            <a:r>
              <a:rPr lang="en-US" dirty="0"/>
              <a:t>, and to make the views on how the </a:t>
            </a:r>
            <a:r>
              <a:rPr lang="en-US" dirty="0" err="1"/>
              <a:t>programme</a:t>
            </a:r>
            <a:r>
              <a:rPr lang="en-US" dirty="0"/>
              <a:t> is expected to work transparent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Developing a common understand of the work and surfacing differences in perspective in a positive way</a:t>
            </a:r>
            <a:endParaRPr lang="en-US" dirty="0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the clarity, effectiveness and focus of </a:t>
            </a:r>
            <a:r>
              <a:rPr lang="en-US" dirty="0" err="1"/>
              <a:t>programmes</a:t>
            </a:r>
            <a:endParaRPr lang="en-US" dirty="0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More flexible alternative to working with log-­‐frames for complex </a:t>
            </a:r>
            <a:r>
              <a:rPr lang="en-US" dirty="0" err="1"/>
              <a:t>programmes</a:t>
            </a:r>
            <a:r>
              <a:rPr lang="en-US" dirty="0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 dirty="0"/>
              <a:t>Using theory of change as a framework from which to assess impact and improve monitoring and evaluation, to test the assumptions, demonstrate impact and learn from it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Improving relationships with partners and stakeholders by identifying opportunities for dialogue and collaboration</a:t>
            </a:r>
            <a:endParaRPr lang="en-US" dirty="0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Providing a unifying framework for strategic decision-­‐making, communicating and reporting. 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Wanting to have a clearer </a:t>
            </a:r>
            <a:r>
              <a:rPr lang="en-US" dirty="0" err="1"/>
              <a:t>conceptualisation</a:t>
            </a:r>
            <a:r>
              <a:rPr lang="en-US" dirty="0"/>
              <a:t> of ‘impact’ and understanding the intermediate changes that have significance for </a:t>
            </a:r>
            <a:r>
              <a:rPr lang="en-US" dirty="0" err="1"/>
              <a:t>programmes</a:t>
            </a:r>
            <a:r>
              <a:rPr lang="en-US" dirty="0"/>
              <a:t> and stakeholders and to enable strategies to be optimized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adaptive management, responsiveness to changes in the </a:t>
            </a:r>
            <a:r>
              <a:rPr lang="en-US" dirty="0" err="1"/>
              <a:t>contextLooking</a:t>
            </a:r>
            <a:r>
              <a:rPr lang="en-US" dirty="0"/>
              <a:t> to find new ways of bringing </a:t>
            </a:r>
            <a:r>
              <a:rPr lang="en-US" dirty="0" err="1"/>
              <a:t>rigour</a:t>
            </a:r>
            <a:r>
              <a:rPr lang="en-US" dirty="0"/>
              <a:t> to the evaluation of complex and emergent change in difficult areas like governance.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490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567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14375"/>
            <a:ext cx="6346825" cy="35702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aquelles</a:t>
            </a:r>
            <a:r>
              <a:rPr lang="es-ES" dirty="0"/>
              <a:t> </a:t>
            </a:r>
            <a:r>
              <a:rPr lang="es-ES" dirty="0" err="1"/>
              <a:t>situaicons</a:t>
            </a:r>
            <a:r>
              <a:rPr lang="es-ES" dirty="0"/>
              <a:t> no </a:t>
            </a:r>
            <a:r>
              <a:rPr lang="es-ES" dirty="0" err="1"/>
              <a:t>previstes</a:t>
            </a:r>
            <a:r>
              <a:rPr lang="es-ES" dirty="0"/>
              <a:t> o sobre les que la política pública té </a:t>
            </a:r>
            <a:r>
              <a:rPr lang="es-ES" dirty="0" err="1"/>
              <a:t>poc</a:t>
            </a:r>
            <a:r>
              <a:rPr lang="es-ES" dirty="0"/>
              <a:t> control, </a:t>
            </a:r>
            <a:r>
              <a:rPr lang="es-ES" dirty="0" err="1"/>
              <a:t>però</a:t>
            </a:r>
            <a:r>
              <a:rPr lang="es-ES" dirty="0"/>
              <a:t> que afecten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de la Teoría del </a:t>
            </a:r>
            <a:r>
              <a:rPr lang="es-ES" dirty="0" err="1"/>
              <a:t>Canvi</a:t>
            </a:r>
            <a:r>
              <a:rPr lang="es-ES" dirty="0"/>
              <a:t> que </a:t>
            </a:r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elaborat</a:t>
            </a:r>
            <a:r>
              <a:rPr lang="es-ES" dirty="0"/>
              <a:t>.</a:t>
            </a:r>
            <a:br>
              <a:rPr lang="es-ES"/>
            </a:br>
            <a:endParaRPr lang="es-ES"/>
          </a:p>
          <a:p>
            <a:pPr eaLnBrk="1" hangingPunct="1"/>
            <a:r>
              <a:rPr lang="es-ES" dirty="0"/>
              <a:t>Des del </a:t>
            </a:r>
            <a:r>
              <a:rPr lang="es-ES" dirty="0" err="1"/>
              <a:t>punt</a:t>
            </a:r>
            <a:r>
              <a:rPr lang="es-ES" dirty="0"/>
              <a:t> de vista del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política, si </a:t>
            </a:r>
            <a:r>
              <a:rPr lang="es-ES" dirty="0" err="1"/>
              <a:t>dientifiquem</a:t>
            </a:r>
            <a:r>
              <a:rPr lang="es-ES" dirty="0"/>
              <a:t> un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accions</a:t>
            </a:r>
            <a:r>
              <a:rPr lang="es-ES" dirty="0"/>
              <a:t> de </a:t>
            </a:r>
            <a:r>
              <a:rPr lang="es-ES" dirty="0" err="1"/>
              <a:t>mitigació</a:t>
            </a:r>
            <a:r>
              <a:rPr lang="es-ES" dirty="0"/>
              <a:t>. Per </a:t>
            </a:r>
            <a:r>
              <a:rPr lang="es-ES" dirty="0" err="1"/>
              <a:t>exemple</a:t>
            </a:r>
            <a:r>
              <a:rPr lang="es-ES" dirty="0"/>
              <a:t>, en el </a:t>
            </a:r>
            <a:r>
              <a:rPr lang="es-ES" dirty="0" err="1"/>
              <a:t>context</a:t>
            </a:r>
            <a:r>
              <a:rPr lang="es-ES" dirty="0"/>
              <a:t> actual, si </a:t>
            </a:r>
            <a:r>
              <a:rPr lang="es-ES" dirty="0" err="1"/>
              <a:t>creiem</a:t>
            </a:r>
            <a:r>
              <a:rPr lang="es-ES" dirty="0"/>
              <a:t> que no seria </a:t>
            </a:r>
            <a:r>
              <a:rPr lang="es-ES" dirty="0" err="1"/>
              <a:t>estrany</a:t>
            </a:r>
            <a:r>
              <a:rPr lang="es-ES" dirty="0"/>
              <a:t> que </a:t>
            </a:r>
            <a:r>
              <a:rPr lang="es-ES" dirty="0" err="1"/>
              <a:t>s’endureixin</a:t>
            </a:r>
            <a:r>
              <a:rPr lang="es-ES" dirty="0"/>
              <a:t> les mesures de </a:t>
            </a:r>
            <a:r>
              <a:rPr lang="es-ES" dirty="0" err="1"/>
              <a:t>distanciament</a:t>
            </a:r>
            <a:r>
              <a:rPr lang="es-ES" dirty="0"/>
              <a:t> socia, </a:t>
            </a:r>
            <a:r>
              <a:rPr lang="es-ES" dirty="0" err="1"/>
              <a:t>podem</a:t>
            </a:r>
            <a:r>
              <a:rPr lang="es-ES" dirty="0"/>
              <a:t> pensar en </a:t>
            </a:r>
            <a:r>
              <a:rPr lang="es-ES" dirty="0" err="1"/>
              <a:t>altres</a:t>
            </a:r>
            <a:r>
              <a:rPr lang="es-ES" dirty="0"/>
              <a:t> formes de </a:t>
            </a:r>
            <a:r>
              <a:rPr lang="es-ES" dirty="0" err="1"/>
              <a:t>proveïr</a:t>
            </a:r>
            <a:r>
              <a:rPr lang="es-ES" dirty="0"/>
              <a:t> les </a:t>
            </a:r>
            <a:r>
              <a:rPr lang="es-ES" dirty="0" err="1"/>
              <a:t>tutories</a:t>
            </a:r>
            <a:r>
              <a:rPr lang="es-ES" dirty="0"/>
              <a:t> i el </a:t>
            </a:r>
            <a:r>
              <a:rPr lang="es-ES" dirty="0" err="1"/>
              <a:t>suport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17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err="1"/>
              <a:t>Beneficis</a:t>
            </a:r>
            <a:r>
              <a:rPr lang="es-ES"/>
              <a:t> </a:t>
            </a:r>
            <a:r>
              <a:rPr lang="es-ES" err="1"/>
              <a:t>TdC</a:t>
            </a:r>
            <a:r>
              <a:rPr lang="es-ES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Pot</a:t>
            </a:r>
            <a:r>
              <a:rPr lang="es-ES"/>
              <a:t> </a:t>
            </a:r>
            <a:r>
              <a:rPr lang="es-ES" err="1"/>
              <a:t>ajudar</a:t>
            </a:r>
            <a:r>
              <a:rPr lang="es-ES"/>
              <a:t> a </a:t>
            </a:r>
            <a:r>
              <a:rPr lang="es-ES" err="1"/>
              <a:t>trobar</a:t>
            </a:r>
            <a:r>
              <a:rPr lang="es-ES"/>
              <a:t> una narrativa comuna entre </a:t>
            </a:r>
            <a:r>
              <a:rPr lang="es-ES" err="1"/>
              <a:t>actors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Veure</a:t>
            </a:r>
            <a:r>
              <a:rPr lang="es-ES"/>
              <a:t> el programa en la </a:t>
            </a:r>
            <a:r>
              <a:rPr lang="es-ES" err="1"/>
              <a:t>seva</a:t>
            </a:r>
            <a:r>
              <a:rPr lang="es-ES"/>
              <a:t> </a:t>
            </a:r>
            <a:r>
              <a:rPr lang="es-ES" err="1"/>
              <a:t>globalitat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Permet</a:t>
            </a:r>
            <a:r>
              <a:rPr lang="es-ES"/>
              <a:t> comunicar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què</a:t>
            </a:r>
            <a:r>
              <a:rPr lang="es-ES"/>
              <a:t> </a:t>
            </a:r>
            <a:r>
              <a:rPr lang="es-ES" err="1"/>
              <a:t>fem</a:t>
            </a:r>
            <a:r>
              <a:rPr lang="es-ES"/>
              <a:t>.</a:t>
            </a:r>
            <a:endParaRPr lang="es-ES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Motivation to understand the context and situation as a starting point for planning </a:t>
            </a:r>
            <a:r>
              <a:rPr lang="en-US" err="1"/>
              <a:t>programmes</a:t>
            </a:r>
            <a:r>
              <a:rPr lang="en-US"/>
              <a:t>, bringing critical thinking to bear on the assumptions around a </a:t>
            </a:r>
            <a:r>
              <a:rPr lang="en-US" err="1"/>
              <a:t>programme</a:t>
            </a:r>
            <a:r>
              <a:rPr lang="en-US"/>
              <a:t>, and to make the views on how the </a:t>
            </a:r>
            <a:r>
              <a:rPr lang="en-US" err="1"/>
              <a:t>programme</a:t>
            </a:r>
            <a:r>
              <a:rPr lang="en-US"/>
              <a:t> is expected to work transparent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Developing a common understand of the work and surfacing differences in perspective in a positive way</a:t>
            </a:r>
            <a:endParaRPr lang="en-US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the clarity, effectiveness and focus of </a:t>
            </a:r>
            <a:r>
              <a:rPr lang="en-US" err="1"/>
              <a:t>programmes</a:t>
            </a:r>
            <a:endParaRPr lang="en-US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More flexible alternative to working with log-­‐frames for complex </a:t>
            </a:r>
            <a:r>
              <a:rPr lang="en-US" err="1"/>
              <a:t>programmes</a:t>
            </a:r>
            <a:r>
              <a:rPr lang="en-US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/>
              <a:t>Using theory of change as a framework from which to assess impact and improve monitoring and evaluation, to test the assumptions, demonstrate impact and learn from it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Improving relationships with partners and stakeholders by identifying opportunities for dialogue and collaboration</a:t>
            </a:r>
            <a:endParaRPr lang="en-US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Providing a unifying framework for strategic decision-­‐making, communicating and reporting. 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Wanting to have a clearer </a:t>
            </a:r>
            <a:r>
              <a:rPr lang="en-US" err="1"/>
              <a:t>conceptualisation</a:t>
            </a:r>
            <a:r>
              <a:rPr lang="en-US"/>
              <a:t> of ‘impact’ and understanding the intermediate changes that have significance for </a:t>
            </a:r>
            <a:r>
              <a:rPr lang="en-US" err="1"/>
              <a:t>programmes</a:t>
            </a:r>
            <a:r>
              <a:rPr lang="en-US"/>
              <a:t> and stakeholders and to enable strategies to be optimized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adaptive management, responsiveness to changes in the </a:t>
            </a:r>
            <a:r>
              <a:rPr lang="en-US" err="1"/>
              <a:t>contextLooking</a:t>
            </a:r>
            <a:r>
              <a:rPr lang="en-US"/>
              <a:t> to find new ways of bringing </a:t>
            </a:r>
            <a:r>
              <a:rPr lang="en-US" err="1"/>
              <a:t>rigour</a:t>
            </a:r>
            <a:r>
              <a:rPr lang="en-US"/>
              <a:t> to the evaluation of complex and emergent change in difficult areas like governance.</a:t>
            </a:r>
            <a:endParaRPr lang="es-E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95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Beneficis</a:t>
            </a:r>
            <a:r>
              <a:rPr lang="es-ES" dirty="0"/>
              <a:t> </a:t>
            </a:r>
            <a:r>
              <a:rPr lang="es-ES" dirty="0" err="1"/>
              <a:t>TdC</a:t>
            </a:r>
            <a:r>
              <a:rPr lang="es-ES" dirty="0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ajudar</a:t>
            </a:r>
            <a:r>
              <a:rPr lang="es-ES" dirty="0"/>
              <a:t> a </a:t>
            </a:r>
            <a:r>
              <a:rPr lang="es-ES" dirty="0" err="1"/>
              <a:t>trobar</a:t>
            </a:r>
            <a:r>
              <a:rPr lang="es-ES" dirty="0"/>
              <a:t> una narrativa comuna entre </a:t>
            </a:r>
            <a:r>
              <a:rPr lang="es-ES" dirty="0" err="1"/>
              <a:t>actors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Veure</a:t>
            </a:r>
            <a:r>
              <a:rPr lang="es-ES" dirty="0"/>
              <a:t> el programa en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globalitat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Permet</a:t>
            </a:r>
            <a:r>
              <a:rPr lang="es-ES" dirty="0"/>
              <a:t> comunicar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fem</a:t>
            </a:r>
            <a:r>
              <a:rPr lang="es-ES" dirty="0"/>
              <a:t>.</a:t>
            </a:r>
            <a:endParaRPr lang="es-ES" dirty="0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Motivation to understand the context and situation as a starting point for planning </a:t>
            </a:r>
            <a:r>
              <a:rPr lang="en-US" dirty="0" err="1"/>
              <a:t>programmes</a:t>
            </a:r>
            <a:r>
              <a:rPr lang="en-US" dirty="0"/>
              <a:t>, bringing critical thinking to bear on the assumptions around a </a:t>
            </a:r>
            <a:r>
              <a:rPr lang="en-US" dirty="0" err="1"/>
              <a:t>programme</a:t>
            </a:r>
            <a:r>
              <a:rPr lang="en-US" dirty="0"/>
              <a:t>, and to make the views on how the </a:t>
            </a:r>
            <a:r>
              <a:rPr lang="en-US" dirty="0" err="1"/>
              <a:t>programme</a:t>
            </a:r>
            <a:r>
              <a:rPr lang="en-US" dirty="0"/>
              <a:t> is expected to work transparent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Developing a common understand of the work and surfacing differences in perspective in a positive way</a:t>
            </a:r>
            <a:endParaRPr lang="en-US" dirty="0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the clarity, effectiveness and focus of </a:t>
            </a:r>
            <a:r>
              <a:rPr lang="en-US" dirty="0" err="1"/>
              <a:t>programmes</a:t>
            </a:r>
            <a:endParaRPr lang="en-US" dirty="0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More flexible alternative to working with log-­‐frames for complex </a:t>
            </a:r>
            <a:r>
              <a:rPr lang="en-US" dirty="0" err="1"/>
              <a:t>programmes</a:t>
            </a:r>
            <a:r>
              <a:rPr lang="en-US" dirty="0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 dirty="0"/>
              <a:t>Using theory of change as a framework from which to assess impact and improve monitoring and evaluation, to test the assumptions, demonstrate impact and learn from it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Improving relationships with partners and stakeholders by identifying opportunities for dialogue and collaboration</a:t>
            </a:r>
            <a:endParaRPr lang="en-US" dirty="0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Providing a unifying framework for strategic decision-­‐making, communicating and reporting. 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Wanting to have a clearer </a:t>
            </a:r>
            <a:r>
              <a:rPr lang="en-US" dirty="0" err="1"/>
              <a:t>conceptualisation</a:t>
            </a:r>
            <a:r>
              <a:rPr lang="en-US" dirty="0"/>
              <a:t> of ‘impact’ and understanding the intermediate changes that have significance for </a:t>
            </a:r>
            <a:r>
              <a:rPr lang="en-US" dirty="0" err="1"/>
              <a:t>programmes</a:t>
            </a:r>
            <a:r>
              <a:rPr lang="en-US" dirty="0"/>
              <a:t> and stakeholders and to enable strategies to be optimized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adaptive management, responsiveness to changes in the </a:t>
            </a:r>
            <a:r>
              <a:rPr lang="en-US" dirty="0" err="1"/>
              <a:t>contextLooking</a:t>
            </a:r>
            <a:r>
              <a:rPr lang="en-US" dirty="0"/>
              <a:t> to find new ways of bringing </a:t>
            </a:r>
            <a:r>
              <a:rPr lang="en-US" dirty="0" err="1"/>
              <a:t>rigour</a:t>
            </a:r>
            <a:r>
              <a:rPr lang="en-US" dirty="0"/>
              <a:t> to the evaluation of complex and emergent change in difficult areas like governance.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8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err="1"/>
              <a:t>Beneficis</a:t>
            </a:r>
            <a:r>
              <a:rPr lang="es-ES"/>
              <a:t> </a:t>
            </a:r>
            <a:r>
              <a:rPr lang="es-ES" err="1"/>
              <a:t>TdC</a:t>
            </a:r>
            <a:r>
              <a:rPr lang="es-ES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Pot</a:t>
            </a:r>
            <a:r>
              <a:rPr lang="es-ES"/>
              <a:t> </a:t>
            </a:r>
            <a:r>
              <a:rPr lang="es-ES" err="1"/>
              <a:t>ajudar</a:t>
            </a:r>
            <a:r>
              <a:rPr lang="es-ES"/>
              <a:t> a </a:t>
            </a:r>
            <a:r>
              <a:rPr lang="es-ES" err="1"/>
              <a:t>trobar</a:t>
            </a:r>
            <a:r>
              <a:rPr lang="es-ES"/>
              <a:t> una narrativa comuna entre </a:t>
            </a:r>
            <a:r>
              <a:rPr lang="es-ES" err="1"/>
              <a:t>actors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Veure</a:t>
            </a:r>
            <a:r>
              <a:rPr lang="es-ES"/>
              <a:t> el programa en la </a:t>
            </a:r>
            <a:r>
              <a:rPr lang="es-ES" err="1"/>
              <a:t>seva</a:t>
            </a:r>
            <a:r>
              <a:rPr lang="es-ES"/>
              <a:t> </a:t>
            </a:r>
            <a:r>
              <a:rPr lang="es-ES" err="1"/>
              <a:t>globalitat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Permet</a:t>
            </a:r>
            <a:r>
              <a:rPr lang="es-ES"/>
              <a:t> comunicar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què</a:t>
            </a:r>
            <a:r>
              <a:rPr lang="es-ES"/>
              <a:t> </a:t>
            </a:r>
            <a:r>
              <a:rPr lang="es-ES" err="1"/>
              <a:t>fem</a:t>
            </a:r>
            <a:r>
              <a:rPr lang="es-ES"/>
              <a:t>.</a:t>
            </a:r>
            <a:endParaRPr lang="es-ES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Motivation to understand the context and situation as a starting point for planning </a:t>
            </a:r>
            <a:r>
              <a:rPr lang="en-US" err="1"/>
              <a:t>programmes</a:t>
            </a:r>
            <a:r>
              <a:rPr lang="en-US"/>
              <a:t>, bringing critical thinking to bear on the assumptions around a </a:t>
            </a:r>
            <a:r>
              <a:rPr lang="en-US" err="1"/>
              <a:t>programme</a:t>
            </a:r>
            <a:r>
              <a:rPr lang="en-US"/>
              <a:t>, and to make the views on how the </a:t>
            </a:r>
            <a:r>
              <a:rPr lang="en-US" err="1"/>
              <a:t>programme</a:t>
            </a:r>
            <a:r>
              <a:rPr lang="en-US"/>
              <a:t> is expected to work transparent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Developing a common understand of the work and surfacing differences in perspective in a positive way</a:t>
            </a:r>
            <a:endParaRPr lang="en-US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the clarity, effectiveness and focus of </a:t>
            </a:r>
            <a:r>
              <a:rPr lang="en-US" err="1"/>
              <a:t>programmes</a:t>
            </a:r>
            <a:endParaRPr lang="en-US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More flexible alternative to working with log-­‐frames for complex </a:t>
            </a:r>
            <a:r>
              <a:rPr lang="en-US" err="1"/>
              <a:t>programmes</a:t>
            </a:r>
            <a:r>
              <a:rPr lang="en-US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/>
              <a:t>Using theory of change as a framework from which to assess impact and improve monitoring and evaluation, to test the assumptions, demonstrate impact and learn from it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Improving relationships with partners and stakeholders by identifying opportunities for dialogue and collaboration</a:t>
            </a:r>
            <a:endParaRPr lang="en-US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Providing a unifying framework for strategic decision-­‐making, communicating and reporting. 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Wanting to have a clearer </a:t>
            </a:r>
            <a:r>
              <a:rPr lang="en-US" err="1"/>
              <a:t>conceptualisation</a:t>
            </a:r>
            <a:r>
              <a:rPr lang="en-US"/>
              <a:t> of ‘impact’ and understanding the intermediate changes that have significance for </a:t>
            </a:r>
            <a:r>
              <a:rPr lang="en-US" err="1"/>
              <a:t>programmes</a:t>
            </a:r>
            <a:r>
              <a:rPr lang="en-US"/>
              <a:t> and stakeholders and to enable strategies to be optimized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adaptive management, responsiveness to changes in the </a:t>
            </a:r>
            <a:r>
              <a:rPr lang="en-US" err="1"/>
              <a:t>contextLooking</a:t>
            </a:r>
            <a:r>
              <a:rPr lang="en-US"/>
              <a:t> to find new ways of bringing </a:t>
            </a:r>
            <a:r>
              <a:rPr lang="en-US" err="1"/>
              <a:t>rigour</a:t>
            </a:r>
            <a:r>
              <a:rPr lang="en-US"/>
              <a:t> to the evaluation of complex and emergent change in difficult areas like governance.</a:t>
            </a:r>
            <a:endParaRPr lang="es-E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792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err="1"/>
              <a:t>Beneficis</a:t>
            </a:r>
            <a:r>
              <a:rPr lang="es-ES"/>
              <a:t> </a:t>
            </a:r>
            <a:r>
              <a:rPr lang="es-ES" err="1"/>
              <a:t>TdC</a:t>
            </a:r>
            <a:r>
              <a:rPr lang="es-ES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Pot</a:t>
            </a:r>
            <a:r>
              <a:rPr lang="es-ES"/>
              <a:t> </a:t>
            </a:r>
            <a:r>
              <a:rPr lang="es-ES" err="1"/>
              <a:t>ajudar</a:t>
            </a:r>
            <a:r>
              <a:rPr lang="es-ES"/>
              <a:t> a </a:t>
            </a:r>
            <a:r>
              <a:rPr lang="es-ES" err="1"/>
              <a:t>trobar</a:t>
            </a:r>
            <a:r>
              <a:rPr lang="es-ES"/>
              <a:t> una narrativa comuna entre </a:t>
            </a:r>
            <a:r>
              <a:rPr lang="es-ES" err="1"/>
              <a:t>actors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Veure</a:t>
            </a:r>
            <a:r>
              <a:rPr lang="es-ES"/>
              <a:t> el programa en la </a:t>
            </a:r>
            <a:r>
              <a:rPr lang="es-ES" err="1"/>
              <a:t>seva</a:t>
            </a:r>
            <a:r>
              <a:rPr lang="es-ES"/>
              <a:t> </a:t>
            </a:r>
            <a:r>
              <a:rPr lang="es-ES" err="1"/>
              <a:t>globalitat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Permet</a:t>
            </a:r>
            <a:r>
              <a:rPr lang="es-ES"/>
              <a:t> comunicar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què</a:t>
            </a:r>
            <a:r>
              <a:rPr lang="es-ES"/>
              <a:t> </a:t>
            </a:r>
            <a:r>
              <a:rPr lang="es-ES" err="1"/>
              <a:t>fem</a:t>
            </a:r>
            <a:r>
              <a:rPr lang="es-ES"/>
              <a:t>.</a:t>
            </a:r>
            <a:endParaRPr lang="es-ES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Motivation to understand the context and situation as a starting point for planning </a:t>
            </a:r>
            <a:r>
              <a:rPr lang="en-US" err="1"/>
              <a:t>programmes</a:t>
            </a:r>
            <a:r>
              <a:rPr lang="en-US"/>
              <a:t>, bringing critical thinking to bear on the assumptions around a </a:t>
            </a:r>
            <a:r>
              <a:rPr lang="en-US" err="1"/>
              <a:t>programme</a:t>
            </a:r>
            <a:r>
              <a:rPr lang="en-US"/>
              <a:t>, and to make the views on how the </a:t>
            </a:r>
            <a:r>
              <a:rPr lang="en-US" err="1"/>
              <a:t>programme</a:t>
            </a:r>
            <a:r>
              <a:rPr lang="en-US"/>
              <a:t> is expected to work transparent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Developing a common understand of the work and surfacing differences in perspective in a positive way</a:t>
            </a:r>
            <a:endParaRPr lang="en-US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the clarity, effectiveness and focus of </a:t>
            </a:r>
            <a:r>
              <a:rPr lang="en-US" err="1"/>
              <a:t>programmes</a:t>
            </a:r>
            <a:endParaRPr lang="en-US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More flexible alternative to working with log-­‐frames for complex </a:t>
            </a:r>
            <a:r>
              <a:rPr lang="en-US" err="1"/>
              <a:t>programmes</a:t>
            </a:r>
            <a:r>
              <a:rPr lang="en-US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/>
              <a:t>Using theory of change as a framework from which to assess impact and improve monitoring and evaluation, to test the assumptions, demonstrate impact and learn from it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Improving relationships with partners and stakeholders by identifying opportunities for dialogue and collaboration</a:t>
            </a:r>
            <a:endParaRPr lang="en-US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Providing a unifying framework for strategic decision-­‐making, communicating and reporting. 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Wanting to have a clearer </a:t>
            </a:r>
            <a:r>
              <a:rPr lang="en-US" err="1"/>
              <a:t>conceptualisation</a:t>
            </a:r>
            <a:r>
              <a:rPr lang="en-US"/>
              <a:t> of ‘impact’ and understanding the intermediate changes that have significance for </a:t>
            </a:r>
            <a:r>
              <a:rPr lang="en-US" err="1"/>
              <a:t>programmes</a:t>
            </a:r>
            <a:r>
              <a:rPr lang="en-US"/>
              <a:t> and stakeholders and to enable strategies to be optimized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adaptive management, responsiveness to changes in the </a:t>
            </a:r>
            <a:r>
              <a:rPr lang="en-US" err="1"/>
              <a:t>contextLooking</a:t>
            </a:r>
            <a:r>
              <a:rPr lang="en-US"/>
              <a:t> to find new ways of bringing </a:t>
            </a:r>
            <a:r>
              <a:rPr lang="en-US" err="1"/>
              <a:t>rigour</a:t>
            </a:r>
            <a:r>
              <a:rPr lang="en-US"/>
              <a:t> to the evaluation of complex and emergent change in difficult areas like governance.</a:t>
            </a:r>
            <a:endParaRPr lang="es-E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598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err="1"/>
              <a:t>Beneficis</a:t>
            </a:r>
            <a:r>
              <a:rPr lang="es-ES"/>
              <a:t> </a:t>
            </a:r>
            <a:r>
              <a:rPr lang="es-ES" err="1"/>
              <a:t>TdC</a:t>
            </a:r>
            <a:r>
              <a:rPr lang="es-ES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Pot</a:t>
            </a:r>
            <a:r>
              <a:rPr lang="es-ES"/>
              <a:t> </a:t>
            </a:r>
            <a:r>
              <a:rPr lang="es-ES" err="1"/>
              <a:t>ajudar</a:t>
            </a:r>
            <a:r>
              <a:rPr lang="es-ES"/>
              <a:t> a </a:t>
            </a:r>
            <a:r>
              <a:rPr lang="es-ES" err="1"/>
              <a:t>trobar</a:t>
            </a:r>
            <a:r>
              <a:rPr lang="es-ES"/>
              <a:t> una narrativa comuna entre </a:t>
            </a:r>
            <a:r>
              <a:rPr lang="es-ES" err="1"/>
              <a:t>actors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Veure</a:t>
            </a:r>
            <a:r>
              <a:rPr lang="es-ES"/>
              <a:t> el programa en la </a:t>
            </a:r>
            <a:r>
              <a:rPr lang="es-ES" err="1"/>
              <a:t>seva</a:t>
            </a:r>
            <a:r>
              <a:rPr lang="es-ES"/>
              <a:t> </a:t>
            </a:r>
            <a:r>
              <a:rPr lang="es-ES" err="1"/>
              <a:t>globalitat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err="1"/>
              <a:t>Permet</a:t>
            </a:r>
            <a:r>
              <a:rPr lang="es-ES"/>
              <a:t> comunicar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què</a:t>
            </a:r>
            <a:r>
              <a:rPr lang="es-ES"/>
              <a:t> </a:t>
            </a:r>
            <a:r>
              <a:rPr lang="es-ES" err="1"/>
              <a:t>fem</a:t>
            </a:r>
            <a:r>
              <a:rPr lang="es-ES"/>
              <a:t>.</a:t>
            </a:r>
            <a:endParaRPr lang="es-ES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Motivation to understand the context and situation as a starting point for planning </a:t>
            </a:r>
            <a:r>
              <a:rPr lang="en-US" err="1"/>
              <a:t>programmes</a:t>
            </a:r>
            <a:r>
              <a:rPr lang="en-US"/>
              <a:t>, bringing critical thinking to bear on the assumptions around a </a:t>
            </a:r>
            <a:r>
              <a:rPr lang="en-US" err="1"/>
              <a:t>programme</a:t>
            </a:r>
            <a:r>
              <a:rPr lang="en-US"/>
              <a:t>, and to make the views on how the </a:t>
            </a:r>
            <a:r>
              <a:rPr lang="en-US" err="1"/>
              <a:t>programme</a:t>
            </a:r>
            <a:r>
              <a:rPr lang="en-US"/>
              <a:t> is expected to work transparent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Developing a common understand of the work and surfacing differences in perspective in a positive way</a:t>
            </a:r>
            <a:endParaRPr lang="en-US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the clarity, effectiveness and focus of </a:t>
            </a:r>
            <a:r>
              <a:rPr lang="en-US" err="1"/>
              <a:t>programmes</a:t>
            </a:r>
            <a:endParaRPr lang="en-US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More flexible alternative to working with log-­‐frames for complex </a:t>
            </a:r>
            <a:r>
              <a:rPr lang="en-US" err="1"/>
              <a:t>programmes</a:t>
            </a:r>
            <a:r>
              <a:rPr lang="en-US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/>
              <a:t>Using theory of change as a framework from which to assess impact and improve monitoring and evaluation, to test the assumptions, demonstrate impact and learn from it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Improving relationships with partners and stakeholders by identifying opportunities for dialogue and collaboration</a:t>
            </a:r>
            <a:endParaRPr lang="en-US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/>
              <a:t>Providing a unifying framework for strategic decision-­‐making, communicating and reporting. 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Wanting to have a clearer </a:t>
            </a:r>
            <a:r>
              <a:rPr lang="en-US" err="1"/>
              <a:t>conceptualisation</a:t>
            </a:r>
            <a:r>
              <a:rPr lang="en-US"/>
              <a:t> of ‘impact’ and understanding the intermediate changes that have significance for </a:t>
            </a:r>
            <a:r>
              <a:rPr lang="en-US" err="1"/>
              <a:t>programmes</a:t>
            </a:r>
            <a:r>
              <a:rPr lang="en-US"/>
              <a:t> and stakeholders and to enable strategies to be optimized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/>
              <a:t>Strengthening adaptive management, responsiveness to changes in the </a:t>
            </a:r>
            <a:r>
              <a:rPr lang="en-US" err="1"/>
              <a:t>contextLooking</a:t>
            </a:r>
            <a:r>
              <a:rPr lang="en-US"/>
              <a:t> to find new ways of bringing </a:t>
            </a:r>
            <a:r>
              <a:rPr lang="en-US" err="1"/>
              <a:t>rigour</a:t>
            </a:r>
            <a:r>
              <a:rPr lang="en-US"/>
              <a:t> to the evaluation of complex and emergent change in difficult areas like governance.</a:t>
            </a:r>
            <a:endParaRPr lang="es-E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336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Beneficis</a:t>
            </a:r>
            <a:r>
              <a:rPr lang="es-ES" dirty="0"/>
              <a:t> </a:t>
            </a:r>
            <a:r>
              <a:rPr lang="es-ES" dirty="0" err="1"/>
              <a:t>TdC</a:t>
            </a:r>
            <a:r>
              <a:rPr lang="es-ES" dirty="0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ajudar</a:t>
            </a:r>
            <a:r>
              <a:rPr lang="es-ES" dirty="0"/>
              <a:t> a </a:t>
            </a:r>
            <a:r>
              <a:rPr lang="es-ES" dirty="0" err="1"/>
              <a:t>trobar</a:t>
            </a:r>
            <a:r>
              <a:rPr lang="es-ES" dirty="0"/>
              <a:t> una narrativa comuna entre </a:t>
            </a:r>
            <a:r>
              <a:rPr lang="es-ES" dirty="0" err="1"/>
              <a:t>actors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Veure</a:t>
            </a:r>
            <a:r>
              <a:rPr lang="es-ES" dirty="0"/>
              <a:t> el programa en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globalitat</a:t>
            </a:r>
            <a:endParaRPr lang="es-ES" dirty="0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Permet</a:t>
            </a:r>
            <a:r>
              <a:rPr lang="es-ES" dirty="0"/>
              <a:t> comunicar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fem</a:t>
            </a:r>
            <a:r>
              <a:rPr lang="es-ES" dirty="0"/>
              <a:t>.</a:t>
            </a:r>
            <a:endParaRPr lang="es-ES" dirty="0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Motivation to understand the context and situation as a starting point for planning </a:t>
            </a:r>
            <a:r>
              <a:rPr lang="en-US" dirty="0" err="1"/>
              <a:t>programmes</a:t>
            </a:r>
            <a:r>
              <a:rPr lang="en-US" dirty="0"/>
              <a:t>, bringing critical thinking to bear on the assumptions around a </a:t>
            </a:r>
            <a:r>
              <a:rPr lang="en-US" dirty="0" err="1"/>
              <a:t>programme</a:t>
            </a:r>
            <a:r>
              <a:rPr lang="en-US" dirty="0"/>
              <a:t>, and to make the views on how the </a:t>
            </a:r>
            <a:r>
              <a:rPr lang="en-US" dirty="0" err="1"/>
              <a:t>programme</a:t>
            </a:r>
            <a:r>
              <a:rPr lang="en-US" dirty="0"/>
              <a:t> is expected to work transparent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Developing a common understand of the work and surfacing differences in perspective in a positive way</a:t>
            </a:r>
            <a:endParaRPr lang="en-US" dirty="0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the clarity, effectiveness and focus of </a:t>
            </a:r>
            <a:r>
              <a:rPr lang="en-US" dirty="0" err="1"/>
              <a:t>programmes</a:t>
            </a:r>
            <a:endParaRPr lang="en-US" dirty="0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More flexible alternative to working with log-­‐frames for complex </a:t>
            </a:r>
            <a:r>
              <a:rPr lang="en-US" dirty="0" err="1"/>
              <a:t>programmes</a:t>
            </a:r>
            <a:r>
              <a:rPr lang="en-US" dirty="0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 dirty="0"/>
              <a:t>Using theory of change as a framework from which to assess impact and improve monitoring and evaluation, to test the assumptions, demonstrate impact and learn from it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Improving relationships with partners and stakeholders by identifying opportunities for dialogue and collaboration</a:t>
            </a:r>
            <a:endParaRPr lang="en-US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Providing a unifying framework for strategic decision-­‐making, communicating and reporting. 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Wanting to have a clearer </a:t>
            </a:r>
            <a:r>
              <a:rPr lang="en-US" dirty="0" err="1"/>
              <a:t>conceptualisation</a:t>
            </a:r>
            <a:r>
              <a:rPr lang="en-US" dirty="0"/>
              <a:t> of ‘impact’ and understanding the intermediate changes that have significance for </a:t>
            </a:r>
            <a:r>
              <a:rPr lang="en-US" dirty="0" err="1"/>
              <a:t>programmes</a:t>
            </a:r>
            <a:r>
              <a:rPr lang="en-US" dirty="0"/>
              <a:t> and stakeholders and to enable strategies to be optimized</a:t>
            </a:r>
            <a:endParaRPr lang="en-US" dirty="0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adaptive management, responsiveness to changes in the </a:t>
            </a:r>
            <a:r>
              <a:rPr lang="en-US" dirty="0" err="1"/>
              <a:t>contextLooking</a:t>
            </a:r>
            <a:r>
              <a:rPr lang="en-US" dirty="0"/>
              <a:t> to find new ways of bringing </a:t>
            </a:r>
            <a:r>
              <a:rPr lang="en-US" dirty="0" err="1"/>
              <a:t>rigour</a:t>
            </a:r>
            <a:r>
              <a:rPr lang="en-US" dirty="0"/>
              <a:t> to the evaluation of complex and emergent change in difficult areas like governance.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552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1775" cy="370363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/>
              <a:t>Beneficis</a:t>
            </a:r>
            <a:r>
              <a:rPr lang="es-ES" dirty="0"/>
              <a:t> </a:t>
            </a:r>
            <a:r>
              <a:rPr lang="es-ES" dirty="0" err="1"/>
              <a:t>TdC</a:t>
            </a:r>
            <a:r>
              <a:rPr lang="es-ES" dirty="0"/>
              <a:t>:</a:t>
            </a: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ajudar</a:t>
            </a:r>
            <a:r>
              <a:rPr lang="es-ES" dirty="0"/>
              <a:t> a </a:t>
            </a:r>
            <a:r>
              <a:rPr lang="es-ES" dirty="0" err="1"/>
              <a:t>trobar</a:t>
            </a:r>
            <a:r>
              <a:rPr lang="es-ES" dirty="0"/>
              <a:t> una narrativa comuna entre </a:t>
            </a:r>
            <a:r>
              <a:rPr lang="es-ES" dirty="0" err="1"/>
              <a:t>actors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Veure</a:t>
            </a:r>
            <a:r>
              <a:rPr lang="es-ES" dirty="0"/>
              <a:t> el programa en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globalitat</a:t>
            </a:r>
            <a:endParaRPr lang="es-ES">
              <a:cs typeface="Calibri" panose="020F0502020204030204"/>
            </a:endParaRPr>
          </a:p>
          <a:p>
            <a:pPr marL="163830" indent="-163830" eaLnBrk="1" hangingPunct="1">
              <a:buFontTx/>
              <a:buChar char="-"/>
            </a:pPr>
            <a:r>
              <a:rPr lang="es-ES" dirty="0" err="1"/>
              <a:t>Permet</a:t>
            </a:r>
            <a:r>
              <a:rPr lang="es-ES" dirty="0"/>
              <a:t> comunicar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fem</a:t>
            </a:r>
            <a:r>
              <a:rPr lang="es-ES" dirty="0"/>
              <a:t>.</a:t>
            </a:r>
            <a:endParaRPr lang="es-ES">
              <a:cs typeface="Calibri"/>
            </a:endParaRPr>
          </a:p>
          <a:p>
            <a:pPr eaLnBrk="1" hangingPunct="1"/>
            <a:endParaRPr lang="es-ES"/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Motivation to understand the context and situation as a starting point for planning </a:t>
            </a:r>
            <a:r>
              <a:rPr lang="en-US" dirty="0" err="1"/>
              <a:t>programmes</a:t>
            </a:r>
            <a:r>
              <a:rPr lang="en-US" dirty="0"/>
              <a:t>, bringing critical thinking to bear on the assumptions around a </a:t>
            </a:r>
            <a:r>
              <a:rPr lang="en-US" dirty="0" err="1"/>
              <a:t>programme</a:t>
            </a:r>
            <a:r>
              <a:rPr lang="en-US" dirty="0"/>
              <a:t>, and to make the views on how the </a:t>
            </a:r>
            <a:r>
              <a:rPr lang="en-US" dirty="0" err="1"/>
              <a:t>programme</a:t>
            </a:r>
            <a:r>
              <a:rPr lang="en-US" dirty="0"/>
              <a:t> is expected to work transparent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Developing a common understand of the work and surfacing differences in perspective in a positive way</a:t>
            </a:r>
            <a:endParaRPr lang="en-US">
              <a:cs typeface="Calibri" panose="020F0502020204030204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the clarity, effectiveness and focus of </a:t>
            </a:r>
            <a:r>
              <a:rPr lang="en-US" dirty="0" err="1"/>
              <a:t>programmes</a:t>
            </a:r>
            <a:endParaRPr lang="en-US">
              <a:cs typeface="Calibri" panose="020F0502020204030204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More flexible alternative to working with log-­‐frames for complex </a:t>
            </a:r>
            <a:r>
              <a:rPr lang="en-US" dirty="0" err="1"/>
              <a:t>programmes</a:t>
            </a:r>
            <a:r>
              <a:rPr lang="en-US" dirty="0"/>
              <a:t> and contexts </a:t>
            </a:r>
          </a:p>
          <a:p>
            <a:pPr marL="164318" indent="-164318" eaLnBrk="1" hangingPunct="1">
              <a:buFont typeface="Arial" panose="020B0604020202020204" pitchFamily="34" charset="0"/>
              <a:buChar char="•"/>
            </a:pPr>
            <a:r>
              <a:rPr lang="en-US" dirty="0"/>
              <a:t>Using theory of change as a framework from which to assess impact and improve monitoring and evaluation, to test the assumptions, demonstrate impact and learn from it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Improving relationships with partners and stakeholders by identifying opportunities for dialogue and collaboration</a:t>
            </a:r>
            <a:endParaRPr lang="en-US">
              <a:cs typeface="Calibri"/>
            </a:endParaRPr>
          </a:p>
          <a:p>
            <a:pPr marL="163830" indent="-163830">
              <a:buFont typeface="Arial" panose="020B0604020202020204" pitchFamily="34" charset="0"/>
              <a:buChar char="•"/>
            </a:pPr>
            <a:r>
              <a:rPr lang="en-US" dirty="0"/>
              <a:t>Providing a unifying framework for strategic decision-­‐making, communicating and reporting. 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Wanting to have a clearer </a:t>
            </a:r>
            <a:r>
              <a:rPr lang="en-US" dirty="0" err="1"/>
              <a:t>conceptualisation</a:t>
            </a:r>
            <a:r>
              <a:rPr lang="en-US" dirty="0"/>
              <a:t> of ‘impact’ and understanding the intermediate changes that have significance for </a:t>
            </a:r>
            <a:r>
              <a:rPr lang="en-US" dirty="0" err="1"/>
              <a:t>programmes</a:t>
            </a:r>
            <a:r>
              <a:rPr lang="en-US" dirty="0"/>
              <a:t> and stakeholders and to enable strategies to be optimized</a:t>
            </a:r>
            <a:endParaRPr lang="en-US">
              <a:cs typeface="Calibri"/>
            </a:endParaRPr>
          </a:p>
          <a:p>
            <a:pPr marL="163830" indent="-163830" eaLnBrk="1" hangingPunct="1">
              <a:buFont typeface="Arial" panose="020B0604020202020204" pitchFamily="34" charset="0"/>
              <a:buChar char="•"/>
            </a:pPr>
            <a:r>
              <a:rPr lang="en-US" dirty="0"/>
              <a:t>Strengthening adaptive management, responsiveness to changes in the </a:t>
            </a:r>
            <a:r>
              <a:rPr lang="en-US" dirty="0" err="1"/>
              <a:t>contextLooking</a:t>
            </a:r>
            <a:r>
              <a:rPr lang="en-US" dirty="0"/>
              <a:t> to find new ways of bringing </a:t>
            </a:r>
            <a:r>
              <a:rPr lang="en-US" dirty="0" err="1"/>
              <a:t>rigour</a:t>
            </a:r>
            <a:r>
              <a:rPr lang="en-US" dirty="0"/>
              <a:t> to the evaluation of complex and emergent change in difficult areas like governance.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87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11407-7A84-45AC-AF46-A36619AB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A0AEEC-AF3F-4B05-8CE8-A07E1884A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5ACD2-A780-4614-97C6-558614FF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BB7A4-0FA5-40F5-905C-9F3B24EC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F6092-7EC4-49EE-95F2-4FF84A32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1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EF6300-EDA3-4879-B1DD-8075E0BD5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4B12EF-0C6A-49F5-92C8-8A7E753AE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CC32C-7B9B-4CF8-8D6A-E9540322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D22C90-0C5F-4289-ABEA-BE2145BE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4281F-DA8F-4491-A067-0CE98F7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3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C3ABE-93FC-4BB2-A91D-81883A1B8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8ABBEF-8B9C-4670-A0A8-5EF8CDCE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E64EA-7A70-4AC1-8801-36962C82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97903-2EFE-4CFC-A553-CC74E700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4E1AA-A8B9-45FE-8AD4-E7D1F03A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32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27B5F-AD8F-4B41-9631-B01D6CC0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E3CE7-0BC8-4844-B655-DA618C11E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BE479-F0F1-4690-A04D-1281B5F6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1CF08-2E95-4CF1-A69F-C199D11F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27E43-CAA3-455E-8D81-7D3E0CB4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29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C1C7-865C-4CD8-B88D-A89B2EA7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4D6EC-953A-477A-AE50-29CF6991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A0F5CB-6330-4357-9398-90CBFCE5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FA79D-AAC0-48AC-80AC-1EA0A4A4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8FD49-F448-4C02-93CF-45A09270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7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F834C-E817-4B36-892A-E1CA8491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225E6-EE33-43A6-B1F0-175E26E6A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41D4C-A5AC-433D-BB1C-A681480E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CE0236-007E-4469-8526-B3380E24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51794-BB7E-4498-90CB-D5709642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295049-99FB-45E6-B03D-497677EB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08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77A1-D29D-44B3-94FA-4C244372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7DED0-1D37-428E-A190-43913CE13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4AF81D-B6B6-4AB9-BA9C-088AFDCC6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C1AE64-1861-4184-BE4E-6072AF80A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09B3CD-C7D5-41FE-A250-9F3E95975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CAC7D6-5734-4008-8CFE-4B40C9BA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018D70-E6BD-4367-B473-5E214490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A51047-DC4F-4DAC-844A-739C2075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95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91581-6350-4903-A5BB-2CCCAC00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408A53-1D77-4A26-9877-CE6F47A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731191-20E1-482E-B7B6-93773316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BDD53E-4978-4130-B4AB-915CBEF2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002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752DFE-CB2B-46A3-9F2F-A0C6E90F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D0DD7E-AC1C-468C-86E9-437994AB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D5EE63-D478-4F31-AD4F-232338BF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52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06C3-AF80-42C9-8F2F-FF1B682F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E85B-93B4-4CED-B120-03490ACF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C4DC8C-682B-4DBE-97F8-4F05FD6FB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14E6A5-34A6-4587-9961-6C744F08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2EF815-B23A-402A-A532-5FE3D0DC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9A68B6-2E36-4D05-A387-689A2FEE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64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1F5F1-9FAF-47F0-8BCA-103DFBF4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913B0-BB87-4797-99CD-F7CAC25C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F4776D-CAD9-48AB-9780-D681E6C7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51944-2893-42E2-B3F7-8D9CCD76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2A81E6-A21B-4ADA-8ADA-094EA56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516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5CF59-7B0C-4F36-BF0F-D90C9DB6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9E5C62-D66C-4D41-B591-CCF6FF8AC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CE3BA6-4055-470B-86F8-9DFC90BDB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5BD2DA-5960-4385-86FB-C7664A39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89F2E-3025-4B46-AC90-A6236433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B8E4A-63A5-4E93-81A0-8101D2C5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132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FC74B-AB00-4D8A-B589-055384CF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A48F0D-C4A6-4FC3-A259-4AB1EF10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260CC-A580-4C25-8D73-A8AB22A1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206114-1254-4302-BDD3-DB6CEF9A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01B574-A261-4E24-AB2F-A870EE6A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2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2BB488-8CC6-42A0-BCC2-5E8C950CD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C716C-7528-4DE7-894F-6B6E3DFC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9A197-ADBB-4343-8667-D551425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8FFED-AA20-4C5B-ADCE-BEE2EC98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B60DF-8AB6-4A9C-B68C-DFCE1C52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811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5E9BC-040C-4F93-9040-1E3FA8E7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8590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A789A-8CBE-4F78-ABC5-E4D26AE2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22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C3ABE-93FC-4BB2-A91D-81883A1B8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8ABBEF-8B9C-4670-A0A8-5EF8CDCE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E64EA-7A70-4AC1-8801-36962C82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97903-2EFE-4CFC-A553-CC74E700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4E1AA-A8B9-45FE-8AD4-E7D1F03A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105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27B5F-AD8F-4B41-9631-B01D6CC0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E3CE7-0BC8-4844-B655-DA618C11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BE479-F0F1-4690-A04D-1281B5F6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1CF08-2E95-4CF1-A69F-C199D11F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27E43-CAA3-455E-8D81-7D3E0CB4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11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C1C7-865C-4CD8-B88D-A89B2EA7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4D6EC-953A-477A-AE50-29CF6991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A0F5CB-6330-4357-9398-90CBFCE5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FA79D-AAC0-48AC-80AC-1EA0A4A4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8FD49-F448-4C02-93CF-45A09270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498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F834C-E817-4B36-892A-E1CA8491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225E6-EE33-43A6-B1F0-175E26E6A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41D4C-A5AC-433D-BB1C-A681480E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CE0236-007E-4469-8526-B3380E24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51794-BB7E-4498-90CB-D5709642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295049-99FB-45E6-B03D-497677EB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497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77A1-D29D-44B3-94FA-4C244372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7DED0-1D37-428E-A190-43913CE13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4AF81D-B6B6-4AB9-BA9C-088AFDCC6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C1AE64-1861-4184-BE4E-6072AF80A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09B3CD-C7D5-41FE-A250-9F3E95975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CAC7D6-5734-4008-8CFE-4B40C9BA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018D70-E6BD-4367-B473-5E214490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A51047-DC4F-4DAC-844A-739C2075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96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9C51D-17D8-4F39-8EC0-3AAA8BB5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00AD45-9F57-49C0-A026-F86AEE2E9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A2952-C537-45A0-9220-FD388EAA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A609C-671E-4D12-8FA5-53E068F5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08335C-C865-4D37-AD54-209E4F94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11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91581-6350-4903-A5BB-2CCCAC00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408A53-1D77-4A26-9877-CE6F47A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731191-20E1-482E-B7B6-93773316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BDD53E-4978-4130-B4AB-915CBEF2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083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752DFE-CB2B-46A3-9F2F-A0C6E90F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D0DD7E-AC1C-468C-86E9-437994AB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D5EE63-D478-4F31-AD4F-232338BF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992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06C3-AF80-42C9-8F2F-FF1B682F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E85B-93B4-4CED-B120-03490ACF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C4DC8C-682B-4DBE-97F8-4F05FD6FB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14E6A5-34A6-4587-9961-6C744F08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2EF815-B23A-402A-A532-5FE3D0DC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9A68B6-2E36-4D05-A387-689A2FEE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70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5CF59-7B0C-4F36-BF0F-D90C9DB6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9E5C62-D66C-4D41-B591-CCF6FF8AC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CE3BA6-4055-470B-86F8-9DFC90BDB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5BD2DA-5960-4385-86FB-C7664A39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89F2E-3025-4B46-AC90-A6236433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B8E4A-63A5-4E93-81A0-8101D2C5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27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FC74B-AB00-4D8A-B589-055384CF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A48F0D-C4A6-4FC3-A259-4AB1EF10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193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260CC-A580-4C25-8D73-A8AB22A1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206114-1254-4302-BDD3-DB6CEF9A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01B574-A261-4E24-AB2F-A870EE6A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132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2BB488-8CC6-42A0-BCC2-5E8C950CD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C716C-7528-4DE7-894F-6B6E3DFC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9A197-ADBB-4343-8667-D551425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CA6C4-9ED8-403E-A902-A9B6F24C191C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8FFED-AA20-4C5B-ADCE-BEE2EC98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B60DF-8AB6-4A9C-B68C-DFCE1C52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5CC3C-2892-46A1-B2A3-53280F95B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320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5E9BC-040C-4F93-9040-1E3FA8E7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7100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A789A-8CBE-4F78-ABC5-E4D26AE2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5866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D95C1-5202-4F74-B4B1-35E346DA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4120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7583D-9FEF-4173-AB1A-7EFD329A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92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3B92E-0BB3-4036-A7C3-672A5DA4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586F7-66A0-456F-A7EF-DA05FF4A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4C79D4-A501-423D-B866-62B200B38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841E7B-2772-40C5-8D75-AB3EC0D8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50288-8026-4EAB-951A-559463A0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3F820-A09B-42D2-8E2A-813AA968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406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5" y="361484"/>
            <a:ext cx="12190815" cy="68573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0273" y="362065"/>
            <a:ext cx="1478610" cy="643630"/>
          </a:xfrm>
          <a:prstGeom prst="rect">
            <a:avLst/>
          </a:prstGeom>
        </p:spPr>
      </p:pic>
      <p:sp>
        <p:nvSpPr>
          <p:cNvPr id="22" name="Marcador de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520273" y="1471613"/>
            <a:ext cx="10581115" cy="19478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/>
              <a:t>Titulo</a:t>
            </a:r>
            <a:br>
              <a:rPr lang="es-ES_tradnl"/>
            </a:br>
            <a:r>
              <a:rPr lang="es-ES_tradnl" err="1"/>
              <a:t>sutitulo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83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quarter" idx="10"/>
          </p:nvPr>
        </p:nvSpPr>
        <p:spPr>
          <a:xfrm>
            <a:off x="1106488" y="731520"/>
            <a:ext cx="10634662" cy="457073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g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105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s-ES_tradnl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602788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s-ES_tradnl" err="1"/>
              <a:t>Contingut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602788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s-ES_tradnl" err="1"/>
              <a:t>Contingut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ing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0D759C1-59A8-4A61-8B77-18B58C82C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45BBAF-0B47-4BEB-86DA-3B704CA67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0241"/>
            <a:ext cx="12190815" cy="68573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6243" y="916891"/>
            <a:ext cx="7160698" cy="30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9308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5" y="361484"/>
            <a:ext cx="12190815" cy="68573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0273" y="362065"/>
            <a:ext cx="1478610" cy="643630"/>
          </a:xfrm>
          <a:prstGeom prst="rect">
            <a:avLst/>
          </a:prstGeom>
        </p:spPr>
      </p:pic>
      <p:sp>
        <p:nvSpPr>
          <p:cNvPr id="22" name="Marcador de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520273" y="1471613"/>
            <a:ext cx="10581115" cy="19478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/>
              <a:t>Titulo</a:t>
            </a:r>
            <a:br>
              <a:rPr lang="es-ES_tradnl"/>
            </a:br>
            <a:r>
              <a:rPr lang="es-ES_tradnl" err="1"/>
              <a:t>sutitulo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81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quarter" idx="10"/>
          </p:nvPr>
        </p:nvSpPr>
        <p:spPr>
          <a:xfrm>
            <a:off x="1106488" y="731520"/>
            <a:ext cx="10634662" cy="457073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g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105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s-ES_tradnl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602788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s-ES_tradnl" err="1"/>
              <a:t>Contingut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602788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s-ES_tradnl" err="1"/>
              <a:t>Contingut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B5A57-4407-43CE-8C57-4D6CD90F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5D4E45-3857-420A-A5E3-AD0D8A34F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6EA7FD-33CA-4E40-827D-13BE7A487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66EFFE-62F2-410A-880C-79A295C59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FA656B-5000-4182-84DE-B439CA1A1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3FFBEA-16A9-4CFE-8D2E-DEB4ABF6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0D2F3E-CB88-400D-BB08-B2057A99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CFF6FE-EA7A-4C8B-99A3-CC5E0BB7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96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ing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0D759C1-59A8-4A61-8B77-18B58C82C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45BBAF-0B47-4BEB-86DA-3B704CA67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63811" y="5668981"/>
            <a:ext cx="3624390" cy="16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0241"/>
            <a:ext cx="12190815" cy="68573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6243" y="916891"/>
            <a:ext cx="7160698" cy="30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3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51748-9224-4919-87A4-AD29C550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F6FD29-C3A3-4C09-807E-07165864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BFE97-BFDB-496A-9496-D3C4552C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0080CF-80B4-481B-9BC4-459DF23D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DC500A-8672-4AB8-92B1-97919605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50CC0C-EBD7-404D-9D5F-C8C1C22E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789540-BD38-4AB8-9698-F32E97F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6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D4149-E070-495F-9164-57FBBBE4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3EF5B2-3F07-491B-973C-523E66F9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7EE214-390C-466B-A567-E12EA450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9BA4E2-56FD-4557-A7D1-6451403F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832C23-694C-4CAA-A6B9-ACEFB02C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64ECB1-3FA2-424E-B750-92E35E10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02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D77E8-1131-4BD5-8C73-F4D3BF2D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336F1C-5F38-4E69-9F88-E226A5F9D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BB1294-BAF9-43B7-93DA-394A4572C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AA13C0-E8B1-4EA7-B4B2-CD094897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2BFAC-2F49-4A57-A390-AE31F36B23F5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1AD9E-0736-4230-815B-6F8454D5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C3F9E-80E2-41CB-A237-A43043B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A102D-1323-4D7C-964C-79BCEE545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9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E3BB44-FBF3-4DB6-BE33-26E53B2D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39F11F-9EAD-4D59-AABD-2387014313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7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F8B863-3E50-455D-92F5-F3D9E2E031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92" y="5820803"/>
            <a:ext cx="1939960" cy="8465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494C09-B994-4F87-9950-76DCB53F91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" y="4155543"/>
            <a:ext cx="1603356" cy="5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A287D8-19A3-4B40-B502-71546D99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DED0-EBE4-4EB0-B2FC-BA7368D0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EA7835-5737-49CA-B855-E7C7ACACC3CD}"/>
              </a:ext>
            </a:extLst>
          </p:cNvPr>
          <p:cNvSpPr/>
          <p:nvPr userDrawn="1"/>
        </p:nvSpPr>
        <p:spPr>
          <a:xfrm>
            <a:off x="0" y="0"/>
            <a:ext cx="12192000" cy="774000"/>
          </a:xfrm>
          <a:prstGeom prst="rect">
            <a:avLst/>
          </a:prstGeom>
          <a:solidFill>
            <a:srgbClr val="00395D"/>
          </a:solidFill>
          <a:ln>
            <a:solidFill>
              <a:srgbClr val="003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AB3016-4CFD-4673-B109-A83DE134077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3" y="74565"/>
            <a:ext cx="1964226" cy="6226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A51AB8-49A6-4175-AEE1-3B2B0D5E939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78" y="6195630"/>
            <a:ext cx="123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EEA7835-5737-49CA-B855-E7C7ACACC3CD}"/>
              </a:ext>
            </a:extLst>
          </p:cNvPr>
          <p:cNvSpPr/>
          <p:nvPr userDrawn="1"/>
        </p:nvSpPr>
        <p:spPr>
          <a:xfrm>
            <a:off x="0" y="1"/>
            <a:ext cx="12192000" cy="5652442"/>
          </a:xfrm>
          <a:prstGeom prst="rect">
            <a:avLst/>
          </a:prstGeom>
          <a:solidFill>
            <a:srgbClr val="00395D"/>
          </a:solidFill>
          <a:ln>
            <a:solidFill>
              <a:srgbClr val="003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16CFEE-6476-4DBC-A41C-42BF1D5354F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79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887D76-F411-4D75-A352-9B28D8694891}"/>
              </a:ext>
            </a:extLst>
          </p:cNvPr>
          <p:cNvSpPr/>
          <p:nvPr userDrawn="1"/>
        </p:nvSpPr>
        <p:spPr>
          <a:xfrm>
            <a:off x="0" y="5467928"/>
            <a:ext cx="12192000" cy="1390072"/>
          </a:xfrm>
          <a:prstGeom prst="rect">
            <a:avLst/>
          </a:prstGeom>
          <a:solidFill>
            <a:srgbClr val="00395D"/>
          </a:solidFill>
          <a:ln>
            <a:solidFill>
              <a:srgbClr val="003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8628B1-9A26-438A-A601-E8E775E13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t="8853" r="41192" b="72046"/>
          <a:stretch/>
        </p:blipFill>
        <p:spPr>
          <a:xfrm>
            <a:off x="9746545" y="5710170"/>
            <a:ext cx="2353091" cy="10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9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0E8BC0-4BEB-4218-B5CB-92FA61D628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493"/>
            <a:ext cx="12203490" cy="51970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982543F-5EE9-4790-A62E-32485FFB7ECD}"/>
              </a:ext>
            </a:extLst>
          </p:cNvPr>
          <p:cNvSpPr/>
          <p:nvPr userDrawn="1"/>
        </p:nvSpPr>
        <p:spPr>
          <a:xfrm>
            <a:off x="0" y="0"/>
            <a:ext cx="12192000" cy="833377"/>
          </a:xfrm>
          <a:prstGeom prst="rect">
            <a:avLst/>
          </a:prstGeom>
          <a:solidFill>
            <a:srgbClr val="093C5C"/>
          </a:solidFill>
          <a:ln>
            <a:solidFill>
              <a:srgbClr val="093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0DA32B-AD12-46B8-A7DF-160C56D49AC2}"/>
              </a:ext>
            </a:extLst>
          </p:cNvPr>
          <p:cNvSpPr/>
          <p:nvPr userDrawn="1"/>
        </p:nvSpPr>
        <p:spPr>
          <a:xfrm>
            <a:off x="0" y="5939096"/>
            <a:ext cx="12192000" cy="918904"/>
          </a:xfrm>
          <a:prstGeom prst="rect">
            <a:avLst/>
          </a:prstGeom>
          <a:solidFill>
            <a:srgbClr val="093C5C"/>
          </a:solidFill>
          <a:ln>
            <a:solidFill>
              <a:srgbClr val="093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7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sv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web/avaluacions-politiques-publiqu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hyperlink" Target="https://www.upf.edu/web/avaluacions-politiques-publiques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D7ABAD76-1834-4B7C-9911-D7E7FAE1B618}"/>
              </a:ext>
            </a:extLst>
          </p:cNvPr>
          <p:cNvSpPr txBox="1">
            <a:spLocks/>
          </p:cNvSpPr>
          <p:nvPr/>
        </p:nvSpPr>
        <p:spPr>
          <a:xfrm>
            <a:off x="1524000" y="4248584"/>
            <a:ext cx="9144000" cy="66516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2142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On puc trobar i consultar avaluacions útils?</a:t>
            </a:r>
            <a:endParaRPr lang="ca-ES" b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1C1C7-DBFF-4733-894F-6739D2A2F213}"/>
              </a:ext>
            </a:extLst>
          </p:cNvPr>
          <p:cNvSpPr txBox="1">
            <a:spLocks/>
          </p:cNvSpPr>
          <p:nvPr/>
        </p:nvSpPr>
        <p:spPr>
          <a:xfrm>
            <a:off x="1524000" y="4913745"/>
            <a:ext cx="9144000" cy="66516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2142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200" dirty="0"/>
              <a:t>Presentació del nou </a:t>
            </a:r>
            <a:r>
              <a:rPr lang="ca-ES" sz="3200" dirty="0" err="1"/>
              <a:t>Repositori</a:t>
            </a:r>
            <a:r>
              <a:rPr lang="ca-ES" sz="3200" dirty="0"/>
              <a:t> d’avaluacions de polítiques públiques</a:t>
            </a:r>
            <a:endParaRPr lang="ca-ES" sz="3200" b="0" dirty="0">
              <a:cs typeface="Calibri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5306BA0-F3B2-46F2-ADD7-B4ED8473F56C}"/>
              </a:ext>
            </a:extLst>
          </p:cNvPr>
          <p:cNvSpPr txBox="1">
            <a:spLocks/>
          </p:cNvSpPr>
          <p:nvPr/>
        </p:nvSpPr>
        <p:spPr>
          <a:xfrm>
            <a:off x="1524000" y="5578906"/>
            <a:ext cx="9144000" cy="66516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2142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600" b="1" dirty="0">
                <a:solidFill>
                  <a:schemeClr val="tx1"/>
                </a:solidFill>
              </a:rPr>
              <a:t>Marçal Farré i Andreu </a:t>
            </a:r>
            <a:r>
              <a:rPr lang="ca-ES" sz="2600" b="1" dirty="0" err="1">
                <a:solidFill>
                  <a:schemeClr val="tx1"/>
                </a:solidFill>
              </a:rPr>
              <a:t>Orte</a:t>
            </a:r>
            <a:endParaRPr lang="ca-E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9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60200" y="1544040"/>
            <a:ext cx="1070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 eaLnBrk="1" hangingPunct="1"/>
            <a:r>
              <a:rPr lang="ca-ES" sz="3200" dirty="0">
                <a:solidFill>
                  <a:schemeClr val="tx1"/>
                </a:solidFill>
              </a:rPr>
              <a:t>Un total de 99 avaluacions....</a:t>
            </a:r>
            <a:endParaRPr lang="ca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0200" y="915733"/>
            <a:ext cx="10113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Què conté ara mateix?</a:t>
            </a: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Gràfic 1">
            <a:extLst>
              <a:ext uri="{FF2B5EF4-FFF2-40B4-BE49-F238E27FC236}">
                <a16:creationId xmlns:a16="http://schemas.microsoft.com/office/drawing/2014/main" id="{E86DE7D3-A950-4A66-B0D0-3A68180AC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789727"/>
              </p:ext>
            </p:extLst>
          </p:nvPr>
        </p:nvGraphicFramePr>
        <p:xfrm>
          <a:off x="1483416" y="2804985"/>
          <a:ext cx="10327780" cy="387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B9358AE9-63E4-4C5A-840F-1E175DB972F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9650" y="2118979"/>
            <a:ext cx="1070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 eaLnBrk="1" hangingPunct="1"/>
            <a:endParaRPr lang="es-ES" sz="3200" dirty="0">
              <a:solidFill>
                <a:schemeClr val="tx1"/>
              </a:solidFill>
              <a:cs typeface="Helvetica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FBAC891-4D7E-4C3E-AB1B-F7ABA415176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64900" y="2068999"/>
            <a:ext cx="1070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 algn="ctr" eaLnBrk="1" hangingPunct="1"/>
            <a:r>
              <a:rPr lang="es-ES" sz="3200" b="1" dirty="0" err="1">
                <a:solidFill>
                  <a:schemeClr val="tx1"/>
                </a:solidFill>
                <a:latin typeface="Helvetica"/>
                <a:cs typeface="Helvetica"/>
              </a:rPr>
              <a:t>Segons</a:t>
            </a:r>
            <a:r>
              <a:rPr lang="es-ES" sz="3200" b="1" dirty="0">
                <a:solidFill>
                  <a:schemeClr val="tx1"/>
                </a:solidFill>
                <a:latin typeface="Helvetica"/>
                <a:cs typeface="Helvetica"/>
              </a:rPr>
              <a:t> qui la </a:t>
            </a:r>
            <a:r>
              <a:rPr lang="es-ES" sz="3200" b="1" dirty="0" err="1">
                <a:solidFill>
                  <a:schemeClr val="tx1"/>
                </a:solidFill>
                <a:latin typeface="Helvetica"/>
                <a:cs typeface="Helvetica"/>
              </a:rPr>
              <a:t>realitza</a:t>
            </a:r>
            <a:r>
              <a:rPr lang="es-ES" sz="3200" b="1" dirty="0">
                <a:solidFill>
                  <a:schemeClr val="tx1"/>
                </a:solidFill>
                <a:latin typeface="Helvetica"/>
                <a:cs typeface="Helvetica"/>
              </a:rPr>
              <a:t>:</a:t>
            </a:r>
            <a:endParaRPr lang="es-ES" sz="32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0" indent="0" algn="ctr"/>
            <a:endParaRPr lang="es-ES" sz="3200" b="1" dirty="0">
              <a:solidFill>
                <a:schemeClr val="tx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112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60200" y="1544040"/>
            <a:ext cx="1070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 eaLnBrk="1" hangingPunct="1"/>
            <a:r>
              <a:rPr lang="ca-ES" sz="3200" dirty="0">
                <a:solidFill>
                  <a:schemeClr val="tx1"/>
                </a:solidFill>
              </a:rPr>
              <a:t>Un total de 99 avaluacions....</a:t>
            </a:r>
            <a:endParaRPr lang="ca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0200" y="915733"/>
            <a:ext cx="10113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Què conté ara mateix?</a:t>
            </a: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Gràfic 2">
            <a:extLst>
              <a:ext uri="{FF2B5EF4-FFF2-40B4-BE49-F238E27FC236}">
                <a16:creationId xmlns:a16="http://schemas.microsoft.com/office/drawing/2014/main" id="{1E96EDFF-E735-4D0E-8283-07B73386C6E4}"/>
              </a:ext>
            </a:extLst>
          </p:cNvPr>
          <p:cNvGraphicFramePr>
            <a:graphicFrameLocks/>
          </p:cNvGraphicFramePr>
          <p:nvPr/>
        </p:nvGraphicFramePr>
        <p:xfrm>
          <a:off x="1033670" y="2698202"/>
          <a:ext cx="9919251" cy="379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241C8C63-F1EC-46BE-8283-3D76E280D76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41100" y="2033254"/>
            <a:ext cx="1070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 algn="ctr" eaLnBrk="1" hangingPunct="1"/>
            <a:r>
              <a:rPr lang="es-ES" sz="3200" b="1" dirty="0">
                <a:solidFill>
                  <a:schemeClr val="tx1"/>
                </a:solidFill>
                <a:latin typeface="Helvetica"/>
                <a:cs typeface="Helvetica"/>
              </a:rPr>
              <a:t>Per </a:t>
            </a:r>
            <a:r>
              <a:rPr lang="es-ES" sz="3200" b="1" dirty="0" err="1">
                <a:solidFill>
                  <a:schemeClr val="tx1"/>
                </a:solidFill>
                <a:latin typeface="Helvetica"/>
                <a:cs typeface="Helvetica"/>
              </a:rPr>
              <a:t>àmbit</a:t>
            </a:r>
            <a:r>
              <a:rPr lang="es-ES" sz="3200" b="1" dirty="0">
                <a:solidFill>
                  <a:schemeClr val="tx1"/>
                </a:solidFill>
                <a:latin typeface="Helvetica"/>
                <a:cs typeface="Helvetic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81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3EAE270-6D48-49F7-829F-5E1DBB2568FF}"/>
              </a:ext>
            </a:extLst>
          </p:cNvPr>
          <p:cNvSpPr txBox="1"/>
          <p:nvPr/>
        </p:nvSpPr>
        <p:spPr>
          <a:xfrm>
            <a:off x="5436302" y="2888653"/>
            <a:ext cx="661313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Naveguem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</a:t>
            </a:r>
            <a:r>
              <a:rPr lang="pt-BR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repositori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àfic 3" descr="Treasure Map">
            <a:extLst>
              <a:ext uri="{FF2B5EF4-FFF2-40B4-BE49-F238E27FC236}">
                <a16:creationId xmlns:a16="http://schemas.microsoft.com/office/drawing/2014/main" id="{58C205E1-10AA-4857-980C-F9831FD1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3093" y="1433367"/>
            <a:ext cx="4223209" cy="42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98177CE7-E572-4B7D-BC1E-EAFB0EDB6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" t="10863" r="3251" b="12428"/>
          <a:stretch/>
        </p:blipFill>
        <p:spPr>
          <a:xfrm>
            <a:off x="1204104" y="801279"/>
            <a:ext cx="9084434" cy="58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0200" y="915733"/>
            <a:ext cx="7014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Equip:</a:t>
            </a: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49FBC7C-915D-4698-BAC2-71E7A97A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680" y="2620504"/>
            <a:ext cx="1008982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rgbClr val="002060"/>
                </a:solidFill>
                <a:latin typeface="Helvetica"/>
                <a:cs typeface="Helvetica"/>
              </a:rPr>
              <a:t>Direcció</a:t>
            </a:r>
            <a:r>
              <a:rPr lang="ca-ES" sz="2400" dirty="0">
                <a:solidFill>
                  <a:srgbClr val="002060"/>
                </a:solidFill>
                <a:latin typeface="Helvetica"/>
                <a:cs typeface="Helvetica"/>
              </a:rPr>
              <a:t>: Marc Balaguer i Miquel Salvador (UPF)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rgbClr val="002060"/>
                </a:solidFill>
                <a:latin typeface="Helvetica"/>
                <a:cs typeface="Helvetica"/>
              </a:rPr>
              <a:t>Cerca i registre de la informació</a:t>
            </a:r>
            <a:r>
              <a:rPr lang="ca-ES" sz="2400" dirty="0">
                <a:solidFill>
                  <a:srgbClr val="002060"/>
                </a:solidFill>
                <a:latin typeface="Helvetica"/>
                <a:cs typeface="Helvetica"/>
              </a:rPr>
              <a:t>: Marc Henríquez, Ana </a:t>
            </a:r>
            <a:r>
              <a:rPr lang="ca-ES" sz="2400" dirty="0" err="1">
                <a:solidFill>
                  <a:srgbClr val="002060"/>
                </a:solidFill>
                <a:latin typeface="Helvetica"/>
                <a:cs typeface="Helvetica"/>
              </a:rPr>
              <a:t>Baracat</a:t>
            </a:r>
            <a:r>
              <a:rPr lang="ca-ES" sz="2400" dirty="0">
                <a:solidFill>
                  <a:srgbClr val="002060"/>
                </a:solidFill>
                <a:latin typeface="Helvetica"/>
                <a:cs typeface="Helvetica"/>
              </a:rPr>
              <a:t> i Marçal Farré (Ivàlua)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rgbClr val="002060"/>
                </a:solidFill>
                <a:latin typeface="Helvetica"/>
                <a:cs typeface="Helvetica"/>
              </a:rPr>
              <a:t>Direcció d’art d’identitat visual corporativa</a:t>
            </a:r>
            <a:r>
              <a:rPr lang="ca-ES" sz="2400" dirty="0">
                <a:solidFill>
                  <a:srgbClr val="002060"/>
                </a:solidFill>
                <a:latin typeface="Helvetica"/>
                <a:cs typeface="Helvetica"/>
              </a:rPr>
              <a:t>: Jordi Miras (Ivàlua)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rgbClr val="002060"/>
                </a:solidFill>
                <a:latin typeface="Helvetica"/>
                <a:cs typeface="Helvetica"/>
              </a:rPr>
              <a:t>Desenvolupament web</a:t>
            </a:r>
            <a:r>
              <a:rPr lang="ca-ES" sz="2400" dirty="0">
                <a:solidFill>
                  <a:srgbClr val="002060"/>
                </a:solidFill>
                <a:latin typeface="Helvetica"/>
                <a:cs typeface="Helvetica"/>
              </a:rPr>
              <a:t>: Jesús Carrasco (UPF)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28654723-EB26-49A4-BA79-30B7B470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538" y="996101"/>
            <a:ext cx="3082497" cy="13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7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3EAE270-6D48-49F7-829F-5E1DBB2568FF}"/>
              </a:ext>
            </a:extLst>
          </p:cNvPr>
          <p:cNvSpPr txBox="1"/>
          <p:nvPr/>
        </p:nvSpPr>
        <p:spPr>
          <a:xfrm>
            <a:off x="4653877" y="2410753"/>
            <a:ext cx="661313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 </a:t>
            </a:r>
            <a:r>
              <a:rPr kumimoji="0" lang="fr-F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pràctic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àfic 7" descr="Magnifying glass">
            <a:extLst>
              <a:ext uri="{FF2B5EF4-FFF2-40B4-BE49-F238E27FC236}">
                <a16:creationId xmlns:a16="http://schemas.microsoft.com/office/drawing/2014/main" id="{40C33E16-6A80-4B9A-BD57-64FE14E0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913641" y="1749195"/>
            <a:ext cx="2861998" cy="28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15">
            <a:extLst>
              <a:ext uri="{FF2B5EF4-FFF2-40B4-BE49-F238E27FC236}">
                <a16:creationId xmlns:a16="http://schemas.microsoft.com/office/drawing/2014/main" id="{02C06E55-3AFF-4107-BD4F-D4043D3E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37" y="2008263"/>
            <a:ext cx="3264252" cy="3405736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BED2686-08A4-4CE7-BF98-F5B1CA02C7FE}"/>
              </a:ext>
            </a:extLst>
          </p:cNvPr>
          <p:cNvSpPr>
            <a:spLocks/>
          </p:cNvSpPr>
          <p:nvPr/>
        </p:nvSpPr>
        <p:spPr bwMode="auto">
          <a:xfrm>
            <a:off x="678554" y="3429000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1pPr>
            <a:lvl2pPr marL="742950" indent="-285750" eaLnBrk="0" hangingPunct="0"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2pPr>
            <a:lvl3pPr marL="1143000" indent="-228600" eaLnBrk="0" hangingPunct="0"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3pPr>
            <a:lvl4pPr marL="1600200" indent="-228600" eaLnBrk="0" hangingPunct="0"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4pPr>
            <a:lvl5pPr marL="2057400" indent="-228600" eaLnBrk="0" hangingPunct="0"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Sans Light" pitchFamily="-110" charset="0"/>
                <a:ea typeface="ヒラギノ角ゴ ProN W3" charset="-128"/>
                <a:sym typeface="GillSans Light" pitchFamily="-110" charset="0"/>
              </a:defRPr>
            </a:lvl9pPr>
          </a:lstStyle>
          <a:p>
            <a:pPr defTabSz="6429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utilitat de </a:t>
            </a:r>
            <a:r>
              <a:rPr lang="ca-E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repositoris</a:t>
            </a:r>
            <a:r>
              <a:rPr lang="ca-E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d’avaluació</a:t>
            </a:r>
          </a:p>
          <a:p>
            <a:pPr defTabSz="6429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Edició del 2018</a:t>
            </a:r>
          </a:p>
          <a:p>
            <a:pPr defTabSz="642915" eaLnBrk="1" fontAlgn="base" hangingPunct="1">
              <a:spcBef>
                <a:spcPct val="0"/>
              </a:spcBef>
              <a:spcAft>
                <a:spcPct val="0"/>
              </a:spcAft>
            </a:pPr>
            <a:endParaRPr lang="ca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defTabSz="642915" eaLnBrk="1" fontAlgn="base" hangingPunct="1">
              <a:spcBef>
                <a:spcPct val="0"/>
              </a:spcBef>
              <a:spcAft>
                <a:spcPct val="0"/>
              </a:spcAft>
            </a:pPr>
            <a:endParaRPr lang="ca-E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tge 10">
            <a:extLst>
              <a:ext uri="{FF2B5EF4-FFF2-40B4-BE49-F238E27FC236}">
                <a16:creationId xmlns:a16="http://schemas.microsoft.com/office/drawing/2014/main" id="{57A53C67-E38B-4642-9C47-8DBC2D8C1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50" y="5264754"/>
            <a:ext cx="952485" cy="952485"/>
          </a:xfrm>
          <a:prstGeom prst="rect">
            <a:avLst/>
          </a:prstGeom>
        </p:spPr>
      </p:pic>
      <p:pic>
        <p:nvPicPr>
          <p:cNvPr id="19" name="Imatge 1">
            <a:extLst>
              <a:ext uri="{FF2B5EF4-FFF2-40B4-BE49-F238E27FC236}">
                <a16:creationId xmlns:a16="http://schemas.microsoft.com/office/drawing/2014/main" id="{5FCB60D9-5AEB-4377-957B-2BDFE759F35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0" y="5306649"/>
            <a:ext cx="517428" cy="891540"/>
          </a:xfrm>
          <a:prstGeom prst="rect">
            <a:avLst/>
          </a:prstGeom>
        </p:spPr>
      </p:pic>
      <p:pic>
        <p:nvPicPr>
          <p:cNvPr id="21" name="Imatge 14">
            <a:extLst>
              <a:ext uri="{FF2B5EF4-FFF2-40B4-BE49-F238E27FC236}">
                <a16:creationId xmlns:a16="http://schemas.microsoft.com/office/drawing/2014/main" id="{79C5BA4F-1AF1-4A50-A680-C888A4F35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5" y="967339"/>
            <a:ext cx="5853165" cy="23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Descripció del programa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10" name="QuadreDeText 21">
            <a:extLst>
              <a:ext uri="{FF2B5EF4-FFF2-40B4-BE49-F238E27FC236}">
                <a16:creationId xmlns:a16="http://schemas.microsoft.com/office/drawing/2014/main" id="{535180D1-BDCC-4E2E-BFF2-40D96C266C88}"/>
              </a:ext>
            </a:extLst>
          </p:cNvPr>
          <p:cNvSpPr txBox="1"/>
          <p:nvPr/>
        </p:nvSpPr>
        <p:spPr>
          <a:xfrm>
            <a:off x="1218846" y="1319540"/>
            <a:ext cx="840839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El «</a:t>
            </a:r>
            <a:r>
              <a:rPr lang="ca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Velocirepte</a:t>
            </a:r>
            <a:r>
              <a:rPr lang="ca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, el repte lector» és un programa per a </a:t>
            </a:r>
            <a:r>
              <a:rPr lang="ca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fomentar la lectura</a:t>
            </a:r>
            <a:r>
              <a:rPr lang="ca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entre els usuaris de les Biblioteques de Barcelona.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1" name="QuadreDeText 5">
            <a:extLst>
              <a:ext uri="{FF2B5EF4-FFF2-40B4-BE49-F238E27FC236}">
                <a16:creationId xmlns:a16="http://schemas.microsoft.com/office/drawing/2014/main" id="{B0BF803E-DF83-4789-82B3-D4F7393AE626}"/>
              </a:ext>
            </a:extLst>
          </p:cNvPr>
          <p:cNvSpPr txBox="1"/>
          <p:nvPr/>
        </p:nvSpPr>
        <p:spPr>
          <a:xfrm>
            <a:off x="1326695" y="2671430"/>
            <a:ext cx="344142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a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ectura de, com a mínim, un </a:t>
            </a:r>
            <a:r>
              <a:rPr lang="ca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llibre al mes sobre</a:t>
            </a:r>
            <a:r>
              <a:rPr lang="ca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repte </a:t>
            </a:r>
            <a:r>
              <a:rPr lang="ca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(tema) proposat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2" name="QuadreDeText 7">
            <a:extLst>
              <a:ext uri="{FF2B5EF4-FFF2-40B4-BE49-F238E27FC236}">
                <a16:creationId xmlns:a16="http://schemas.microsoft.com/office/drawing/2014/main" id="{CF6D84FE-2EE0-48E3-8383-5E78533399A4}"/>
              </a:ext>
            </a:extLst>
          </p:cNvPr>
          <p:cNvSpPr txBox="1"/>
          <p:nvPr/>
        </p:nvSpPr>
        <p:spPr>
          <a:xfrm>
            <a:off x="1835492" y="4176801"/>
            <a:ext cx="185212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reptes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3" name="QuadreDeText 10">
            <a:extLst>
              <a:ext uri="{FF2B5EF4-FFF2-40B4-BE49-F238E27FC236}">
                <a16:creationId xmlns:a16="http://schemas.microsoft.com/office/drawing/2014/main" id="{5EEA7421-F6A1-4C23-983A-F0A106423B4C}"/>
              </a:ext>
            </a:extLst>
          </p:cNvPr>
          <p:cNvSpPr txBox="1"/>
          <p:nvPr/>
        </p:nvSpPr>
        <p:spPr>
          <a:xfrm>
            <a:off x="8268077" y="3038961"/>
            <a:ext cx="135915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Butlleta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4" name="QuadreDeText 11">
            <a:extLst>
              <a:ext uri="{FF2B5EF4-FFF2-40B4-BE49-F238E27FC236}">
                <a16:creationId xmlns:a16="http://schemas.microsoft.com/office/drawing/2014/main" id="{61A66BFB-1E0F-4C35-8EBD-675BAC0AF6D0}"/>
              </a:ext>
            </a:extLst>
          </p:cNvPr>
          <p:cNvSpPr txBox="1"/>
          <p:nvPr/>
        </p:nvSpPr>
        <p:spPr>
          <a:xfrm>
            <a:off x="8100659" y="4646801"/>
            <a:ext cx="135915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Obsequis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5" name="QuadreDeText 12">
            <a:extLst>
              <a:ext uri="{FF2B5EF4-FFF2-40B4-BE49-F238E27FC236}">
                <a16:creationId xmlns:a16="http://schemas.microsoft.com/office/drawing/2014/main" id="{6D6379F5-22D2-47D0-B6F2-703C6682062F}"/>
              </a:ext>
            </a:extLst>
          </p:cNvPr>
          <p:cNvSpPr txBox="1"/>
          <p:nvPr/>
        </p:nvSpPr>
        <p:spPr>
          <a:xfrm>
            <a:off x="6798638" y="5673360"/>
            <a:ext cx="2604041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a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orteig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premi final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6" name="Gràfic 33" descr="Franja">
            <a:extLst>
              <a:ext uri="{FF2B5EF4-FFF2-40B4-BE49-F238E27FC236}">
                <a16:creationId xmlns:a16="http://schemas.microsoft.com/office/drawing/2014/main" id="{44BBB463-82DF-4927-9447-EADAFF74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3029" y="5711066"/>
            <a:ext cx="457200" cy="457200"/>
          </a:xfrm>
          <a:prstGeom prst="rect">
            <a:avLst/>
          </a:prstGeom>
        </p:spPr>
      </p:pic>
      <p:pic>
        <p:nvPicPr>
          <p:cNvPr id="17" name="Gràfic 35" descr="Diana">
            <a:extLst>
              <a:ext uri="{FF2B5EF4-FFF2-40B4-BE49-F238E27FC236}">
                <a16:creationId xmlns:a16="http://schemas.microsoft.com/office/drawing/2014/main" id="{8BA6D31A-9722-4EB0-BE49-6DD1C5860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842" y="4276263"/>
            <a:ext cx="397212" cy="397212"/>
          </a:xfrm>
          <a:prstGeom prst="rect">
            <a:avLst/>
          </a:prstGeom>
        </p:spPr>
      </p:pic>
      <p:pic>
        <p:nvPicPr>
          <p:cNvPr id="18" name="Gràfic 37" descr="Llapis">
            <a:extLst>
              <a:ext uri="{FF2B5EF4-FFF2-40B4-BE49-F238E27FC236}">
                <a16:creationId xmlns:a16="http://schemas.microsoft.com/office/drawing/2014/main" id="{4CA75B28-D725-4CB5-856E-A3953F1E7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7780" y="4990418"/>
            <a:ext cx="365125" cy="365125"/>
          </a:xfrm>
          <a:prstGeom prst="rect">
            <a:avLst/>
          </a:prstGeom>
        </p:spPr>
      </p:pic>
      <p:pic>
        <p:nvPicPr>
          <p:cNvPr id="19" name="Imatge 38">
            <a:extLst>
              <a:ext uri="{FF2B5EF4-FFF2-40B4-BE49-F238E27FC236}">
                <a16:creationId xmlns:a16="http://schemas.microsoft.com/office/drawing/2014/main" id="{8BC9F9A9-3B73-4DCE-9A88-6E636CCCE38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0" y="2767273"/>
            <a:ext cx="3065939" cy="1208450"/>
          </a:xfrm>
          <a:prstGeom prst="rect">
            <a:avLst/>
          </a:prstGeom>
        </p:spPr>
      </p:pic>
      <p:pic>
        <p:nvPicPr>
          <p:cNvPr id="20" name="Imatge 39">
            <a:extLst>
              <a:ext uri="{FF2B5EF4-FFF2-40B4-BE49-F238E27FC236}">
                <a16:creationId xmlns:a16="http://schemas.microsoft.com/office/drawing/2014/main" id="{4876DB37-62D4-48D2-9DA2-01DBA13684AA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22600" r="14382" b="11306"/>
          <a:stretch/>
        </p:blipFill>
        <p:spPr bwMode="auto">
          <a:xfrm>
            <a:off x="5829952" y="4276263"/>
            <a:ext cx="2270707" cy="1134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QuadreDeText 9">
            <a:extLst>
              <a:ext uri="{FF2B5EF4-FFF2-40B4-BE49-F238E27FC236}">
                <a16:creationId xmlns:a16="http://schemas.microsoft.com/office/drawing/2014/main" id="{48A254B7-4C9F-472D-8C8D-9C79C253EB03}"/>
              </a:ext>
            </a:extLst>
          </p:cNvPr>
          <p:cNvSpPr txBox="1"/>
          <p:nvPr/>
        </p:nvSpPr>
        <p:spPr>
          <a:xfrm>
            <a:off x="1841213" y="4973926"/>
            <a:ext cx="227070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Inscripció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prèvia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82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Objectius del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Velocirepte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B43E1410-C3B0-463C-929D-FE878B4AFB85}"/>
              </a:ext>
            </a:extLst>
          </p:cNvPr>
          <p:cNvSpPr txBox="1">
            <a:spLocks/>
          </p:cNvSpPr>
          <p:nvPr/>
        </p:nvSpPr>
        <p:spPr>
          <a:xfrm>
            <a:off x="838200" y="2349500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Promoure la lectura 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els usuaris de les Biblioteques de Barcelona. 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  <a:buClr>
                <a:srgbClr val="463057"/>
              </a:buClr>
            </a:pP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-542925" algn="just">
              <a:lnSpc>
                <a:spcPts val="30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Descobrir nous autors i/o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temàtiques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altrament no s’haurien llegit.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1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Abast de l’avaluació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6408E1DE-0A78-40E8-8FD3-CD637C2D9CDC}"/>
              </a:ext>
            </a:extLst>
          </p:cNvPr>
          <p:cNvSpPr txBox="1"/>
          <p:nvPr/>
        </p:nvSpPr>
        <p:spPr>
          <a:xfrm>
            <a:off x="241077" y="1587644"/>
            <a:ext cx="8579073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28650" lvl="0" indent="-628650" algn="just"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Avaluació d’implementació</a:t>
            </a:r>
            <a:r>
              <a:rPr lang="ca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4922224F-0275-4681-B547-B9997E98BFE7}"/>
              </a:ext>
            </a:extLst>
          </p:cNvPr>
          <p:cNvSpPr txBox="1"/>
          <p:nvPr/>
        </p:nvSpPr>
        <p:spPr>
          <a:xfrm>
            <a:off x="241077" y="2196216"/>
            <a:ext cx="11798523" cy="14260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lvl="0" indent="-266700" algn="just">
              <a:spcAft>
                <a:spcPts val="200"/>
              </a:spcAft>
              <a:buClr>
                <a:srgbClr val="F197B4"/>
              </a:buClr>
              <a:buSzPct val="100000"/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El programa ha arribat a un perfil de participant representatiu del conjunt d’usuaris de biblioteca?</a:t>
            </a:r>
          </a:p>
          <a:p>
            <a:pPr marL="895350" lvl="0" indent="-266700" algn="just">
              <a:spcAft>
                <a:spcPts val="200"/>
              </a:spcAft>
              <a:buClr>
                <a:srgbClr val="F197B4"/>
              </a:buClr>
              <a:buSzPct val="100000"/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El programa hi predominen els participants amb usos intensius previs?</a:t>
            </a:r>
          </a:p>
          <a:p>
            <a:pPr marL="895350" lvl="0" indent="-266700" algn="just">
              <a:spcAft>
                <a:spcPts val="200"/>
              </a:spcAft>
              <a:buClr>
                <a:srgbClr val="F197B4"/>
              </a:buClr>
              <a:buSzPct val="100000"/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Quin ha estat el grau del seguiment del programa? Quin ha estat el seguiment en funció del perfil dels participants? </a:t>
            </a:r>
          </a:p>
          <a:p>
            <a:pPr marL="895350" lvl="0" indent="-266700" algn="just">
              <a:spcAft>
                <a:spcPts val="200"/>
              </a:spcAft>
              <a:buClr>
                <a:srgbClr val="F197B4"/>
              </a:buClr>
              <a:buSzPct val="100000"/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Quin ha estat el seguiment temporal del programa? Quin és el perfil de persones que han abandonat?</a:t>
            </a:r>
          </a:p>
          <a:p>
            <a:pPr marL="895350" lvl="0" indent="-266700" algn="just">
              <a:spcAft>
                <a:spcPts val="200"/>
              </a:spcAft>
              <a:buClr>
                <a:srgbClr val="F197B4"/>
              </a:buClr>
              <a:buSzPct val="100000"/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Com perceben els participants el programa? 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621C9286-55A9-40B9-ACA1-0DA6426A230A}"/>
              </a:ext>
            </a:extLst>
          </p:cNvPr>
          <p:cNvSpPr txBox="1"/>
          <p:nvPr/>
        </p:nvSpPr>
        <p:spPr>
          <a:xfrm>
            <a:off x="241077" y="4699635"/>
            <a:ext cx="10998423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28650" lvl="0" indent="266700" algn="just">
              <a:spcAft>
                <a:spcPts val="300"/>
              </a:spcAft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Quin és l’impacte del </a:t>
            </a:r>
            <a:r>
              <a:rPr lang="ca-ES" sz="1600" dirty="0" err="1">
                <a:cs typeface="Arial" panose="020B0604020202020204" pitchFamily="34" charset="0"/>
              </a:rPr>
              <a:t>Velocirepte</a:t>
            </a:r>
            <a:r>
              <a:rPr lang="ca-ES" sz="1600" dirty="0">
                <a:cs typeface="Arial" panose="020B0604020202020204" pitchFamily="34" charset="0"/>
              </a:rPr>
              <a:t> en l’ús del servei de préstec entre 2017 i 2018?</a:t>
            </a:r>
          </a:p>
          <a:p>
            <a:pPr marL="628650" lvl="0" indent="266700" algn="just">
              <a:spcAft>
                <a:spcPts val="300"/>
              </a:spcAft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Quin és l’impacte net; és a dir, descomptant els reptes superats per part dels participants?</a:t>
            </a:r>
          </a:p>
          <a:p>
            <a:pPr marL="628650" lvl="0" indent="266700" algn="just">
              <a:spcAft>
                <a:spcPts val="300"/>
              </a:spcAft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Quin és l’impacte en funció de la intensitat de seguiment del </a:t>
            </a:r>
            <a:r>
              <a:rPr lang="ca-ES" sz="1600" dirty="0" err="1">
                <a:cs typeface="Arial" panose="020B0604020202020204" pitchFamily="34" charset="0"/>
              </a:rPr>
              <a:t>Velocirepte</a:t>
            </a:r>
            <a:r>
              <a:rPr lang="ca-ES" sz="1600" dirty="0">
                <a:cs typeface="Arial" panose="020B0604020202020204" pitchFamily="34" charset="0"/>
              </a:rPr>
              <a:t>?</a:t>
            </a:r>
          </a:p>
          <a:p>
            <a:pPr marL="628650" lvl="0" indent="266700" algn="just">
              <a:spcAft>
                <a:spcPts val="300"/>
              </a:spcAft>
              <a:buBlip>
                <a:blip r:embed="rId3"/>
              </a:buBlip>
            </a:pPr>
            <a:r>
              <a:rPr lang="ca-ES" sz="1600" dirty="0">
                <a:cs typeface="Arial" panose="020B0604020202020204" pitchFamily="34" charset="0"/>
              </a:rPr>
              <a:t>El </a:t>
            </a:r>
            <a:r>
              <a:rPr lang="ca-ES" sz="1600" dirty="0" err="1">
                <a:cs typeface="Arial" panose="020B0604020202020204" pitchFamily="34" charset="0"/>
              </a:rPr>
              <a:t>Velocirepte</a:t>
            </a:r>
            <a:r>
              <a:rPr lang="ca-ES" sz="1600" dirty="0">
                <a:cs typeface="Arial" panose="020B0604020202020204" pitchFamily="34" charset="0"/>
              </a:rPr>
              <a:t> ha incidit en una variació en els usos d’altres serveis de biblioteca </a:t>
            </a:r>
          </a:p>
          <a:p>
            <a:pPr marL="628650" lvl="0" algn="just">
              <a:spcAft>
                <a:spcPts val="300"/>
              </a:spcAft>
            </a:pPr>
            <a:r>
              <a:rPr lang="ca-ES" sz="1600" dirty="0">
                <a:cs typeface="Arial" panose="020B0604020202020204" pitchFamily="34" charset="0"/>
              </a:rPr>
              <a:t>     (com ara l’ús del servei de </a:t>
            </a:r>
            <a:r>
              <a:rPr lang="ca-ES" sz="1600" i="1" dirty="0" err="1">
                <a:cs typeface="Arial" panose="020B0604020202020204" pitchFamily="34" charset="0"/>
              </a:rPr>
              <a:t>wifi</a:t>
            </a:r>
            <a:r>
              <a:rPr lang="ca-ES" sz="1600" dirty="0">
                <a:cs typeface="Arial" panose="020B0604020202020204" pitchFamily="34" charset="0"/>
              </a:rPr>
              <a:t> i d’Internet i +)?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7558FE9C-2ADC-4387-A8EB-73FF9E24634F}"/>
              </a:ext>
            </a:extLst>
          </p:cNvPr>
          <p:cNvSpPr txBox="1"/>
          <p:nvPr/>
        </p:nvSpPr>
        <p:spPr>
          <a:xfrm>
            <a:off x="241077" y="3998649"/>
            <a:ext cx="8579073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28650" lvl="0" indent="-628650" algn="just"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Avaluació d’impacte</a:t>
            </a:r>
            <a:endParaRPr lang="ca-ES" sz="16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rgbClr val="4A5C83"/>
          </a:solidFill>
        </p:spPr>
      </p:sp>
      <p:sp>
        <p:nvSpPr>
          <p:cNvPr id="13" name="TextBox 13"/>
          <p:cNvSpPr txBox="1"/>
          <p:nvPr/>
        </p:nvSpPr>
        <p:spPr>
          <a:xfrm>
            <a:off x="566774" y="483057"/>
            <a:ext cx="10982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ca-E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Què explicarem en aquest </a:t>
            </a:r>
            <a:r>
              <a:rPr lang="ca-E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webinar</a:t>
            </a:r>
            <a:r>
              <a:rPr lang="ca-E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9B90721-C0C4-4972-9FC5-29B28B5ED9D6}"/>
              </a:ext>
            </a:extLst>
          </p:cNvPr>
          <p:cNvSpPr txBox="1">
            <a:spLocks/>
          </p:cNvSpPr>
          <p:nvPr/>
        </p:nvSpPr>
        <p:spPr>
          <a:xfrm>
            <a:off x="277697" y="2516754"/>
            <a:ext cx="2893086" cy="90048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lvl="0" indent="0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Font typeface="Arial"/>
              <a:buNone/>
              <a:defRPr b="1">
                <a:solidFill>
                  <a:srgbClr val="002C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Roboto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latin typeface="Roboto" charset="0"/>
                <a:ea typeface="Roboto" charset="0"/>
                <a:cs typeface="Roboto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ca-ES" sz="2400" dirty="0"/>
              <a:t>Què és el </a:t>
            </a:r>
            <a:r>
              <a:rPr lang="ca-ES" sz="2400" dirty="0" err="1"/>
              <a:t>repositori</a:t>
            </a:r>
            <a:r>
              <a:rPr lang="ca-ES" sz="2400" dirty="0"/>
              <a:t> d’avaluacions?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5908DCBF-8419-4A8A-8E86-385D5D8ED66D}"/>
              </a:ext>
            </a:extLst>
          </p:cNvPr>
          <p:cNvSpPr txBox="1">
            <a:spLocks/>
          </p:cNvSpPr>
          <p:nvPr/>
        </p:nvSpPr>
        <p:spPr>
          <a:xfrm>
            <a:off x="2757912" y="2577190"/>
            <a:ext cx="2768677" cy="869460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>
                <a:latin typeface="Roboto" charset="0"/>
                <a:ea typeface="Roboto" charset="0"/>
                <a:cs typeface="Roboto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latin typeface="Roboto" charset="0"/>
                <a:ea typeface="Roboto" charset="0"/>
                <a:cs typeface="Roboto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ca-ES" dirty="0">
                <a:solidFill>
                  <a:srgbClr val="002C4B"/>
                </a:solidFill>
                <a:latin typeface="Arial" panose="020B0604020202020204" pitchFamily="34" charset="0"/>
              </a:rPr>
              <a:t>Què conté ara mateix?</a:t>
            </a:r>
            <a:endParaRPr lang="es-ES" dirty="0">
              <a:solidFill>
                <a:srgbClr val="002C4B"/>
              </a:solidFill>
              <a:latin typeface="Arial" panose="020B0604020202020204" pitchFamily="34" charset="0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E3BE747-692A-481A-B565-9B832616906B}"/>
              </a:ext>
            </a:extLst>
          </p:cNvPr>
          <p:cNvSpPr txBox="1">
            <a:spLocks/>
          </p:cNvSpPr>
          <p:nvPr/>
        </p:nvSpPr>
        <p:spPr>
          <a:xfrm>
            <a:off x="8206073" y="2502153"/>
            <a:ext cx="3218175" cy="803482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>
                <a:latin typeface="Roboto" charset="0"/>
                <a:ea typeface="Roboto" charset="0"/>
                <a:cs typeface="Roboto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latin typeface="Roboto" charset="0"/>
                <a:ea typeface="Roboto" charset="0"/>
                <a:cs typeface="Roboto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ca-ES" dirty="0">
                <a:solidFill>
                  <a:srgbClr val="002C4B"/>
                </a:solidFill>
                <a:latin typeface="Arial" panose="020B0604020202020204" pitchFamily="34" charset="0"/>
              </a:rPr>
              <a:t>Cas </a:t>
            </a:r>
            <a:r>
              <a:rPr lang="ca-ES" dirty="0" err="1">
                <a:solidFill>
                  <a:srgbClr val="002C4B"/>
                </a:solidFill>
                <a:latin typeface="Arial" panose="020B0604020202020204" pitchFamily="34" charset="0"/>
              </a:rPr>
              <a:t>pràstic</a:t>
            </a:r>
            <a:endParaRPr lang="es-ES" dirty="0">
              <a:solidFill>
                <a:srgbClr val="002C4B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2CAE39B-2AAA-4696-8825-BE5F44DBD366}"/>
              </a:ext>
            </a:extLst>
          </p:cNvPr>
          <p:cNvCxnSpPr/>
          <p:nvPr/>
        </p:nvCxnSpPr>
        <p:spPr>
          <a:xfrm>
            <a:off x="396810" y="4279127"/>
            <a:ext cx="11347077" cy="0"/>
          </a:xfrm>
          <a:prstGeom prst="line">
            <a:avLst/>
          </a:prstGeom>
          <a:ln w="53975">
            <a:solidFill>
              <a:srgbClr val="4A5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B43A0CC1-E17C-4D2D-8549-90317C683576}"/>
              </a:ext>
            </a:extLst>
          </p:cNvPr>
          <p:cNvSpPr/>
          <p:nvPr/>
        </p:nvSpPr>
        <p:spPr>
          <a:xfrm>
            <a:off x="1183115" y="3719407"/>
            <a:ext cx="1082250" cy="10573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srgbClr val="C0001B"/>
                </a:solidFill>
              </a:rPr>
              <a:t>1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9B8868D-AFDD-477F-98D4-E950C1E72292}"/>
              </a:ext>
            </a:extLst>
          </p:cNvPr>
          <p:cNvSpPr/>
          <p:nvPr/>
        </p:nvSpPr>
        <p:spPr>
          <a:xfrm>
            <a:off x="3653522" y="3719409"/>
            <a:ext cx="1082250" cy="10573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srgbClr val="C0001B"/>
                </a:solidFill>
              </a:rPr>
              <a:t>2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845F40B-46D7-4FE6-B586-3983B19B7FE2}"/>
              </a:ext>
            </a:extLst>
          </p:cNvPr>
          <p:cNvSpPr/>
          <p:nvPr/>
        </p:nvSpPr>
        <p:spPr>
          <a:xfrm>
            <a:off x="6104293" y="3719407"/>
            <a:ext cx="1082250" cy="10573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srgbClr val="C0001B"/>
                </a:solidFill>
              </a:rPr>
              <a:t>3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FFE1595-5591-4321-911F-6F4A9927A7D5}"/>
              </a:ext>
            </a:extLst>
          </p:cNvPr>
          <p:cNvSpPr txBox="1">
            <a:spLocks/>
          </p:cNvSpPr>
          <p:nvPr/>
        </p:nvSpPr>
        <p:spPr>
          <a:xfrm>
            <a:off x="5261080" y="2528377"/>
            <a:ext cx="2768677" cy="869460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>
                <a:latin typeface="Roboto" charset="0"/>
                <a:ea typeface="Roboto" charset="0"/>
                <a:cs typeface="Roboto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latin typeface="Roboto" charset="0"/>
                <a:ea typeface="Roboto" charset="0"/>
                <a:cs typeface="Roboto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/>
              <a:buNone/>
              <a:defRPr>
                <a:latin typeface="Roboto" charset="0"/>
                <a:ea typeface="Roboto" charset="0"/>
                <a:cs typeface="Roboto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ca-ES" dirty="0">
                <a:solidFill>
                  <a:srgbClr val="002C4B"/>
                </a:solidFill>
                <a:latin typeface="Arial" panose="020B0604020202020204" pitchFamily="34" charset="0"/>
              </a:rPr>
              <a:t>Naveguem pel </a:t>
            </a:r>
            <a:r>
              <a:rPr lang="ca-ES" dirty="0" err="1">
                <a:solidFill>
                  <a:srgbClr val="002C4B"/>
                </a:solidFill>
                <a:latin typeface="Arial" panose="020B0604020202020204" pitchFamily="34" charset="0"/>
              </a:rPr>
              <a:t>repositori</a:t>
            </a:r>
            <a:endParaRPr lang="es-ES" dirty="0">
              <a:solidFill>
                <a:srgbClr val="002C4B"/>
              </a:solidFill>
              <a:latin typeface="Arial" panose="020B060402020202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C88ADB4-5635-4A99-AB64-8D6F1661F550}"/>
              </a:ext>
            </a:extLst>
          </p:cNvPr>
          <p:cNvSpPr/>
          <p:nvPr/>
        </p:nvSpPr>
        <p:spPr>
          <a:xfrm>
            <a:off x="9082337" y="3730620"/>
            <a:ext cx="1082250" cy="10573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srgbClr val="C0001B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681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Antecedents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FB705AB0-24AF-46BD-A671-CE7441C15528}"/>
              </a:ext>
            </a:extLst>
          </p:cNvPr>
          <p:cNvSpPr txBox="1">
            <a:spLocks/>
          </p:cNvSpPr>
          <p:nvPr/>
        </p:nvSpPr>
        <p:spPr>
          <a:xfrm>
            <a:off x="838200" y="1968500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Programa de promoció de la lectura a la biblioteca de “Sagrada Família” l’any 2016.</a:t>
            </a: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Voluntat d’arribar a tots els usuaris de biblioteca.</a:t>
            </a: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Introducció d’elements de </a:t>
            </a:r>
            <a:r>
              <a:rPr lang="ca-ES" sz="2000" b="1" dirty="0" err="1">
                <a:cs typeface="Arial" panose="020B0604020202020204" pitchFamily="34" charset="0"/>
              </a:rPr>
              <a:t>ludificació</a:t>
            </a:r>
            <a:r>
              <a:rPr lang="ca-ES" sz="2000" b="1" dirty="0">
                <a:cs typeface="Arial" panose="020B0604020202020204" pitchFamily="34" charset="0"/>
              </a:rPr>
              <a:t>.</a:t>
            </a:r>
            <a:endParaRPr lang="ca-E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què hauria ajudat un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repositori</a:t>
            </a:r>
            <a:r>
              <a:rPr lang="ca-ES" sz="3200" b="1" dirty="0">
                <a:solidFill>
                  <a:schemeClr val="bg1"/>
                </a:solidFill>
                <a:latin typeface="Calibri" panose="020F0502020204030204"/>
              </a:rPr>
              <a:t> d’avaluacions?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FF29430-98C0-438E-ABB0-D08DA0DF7A05}"/>
              </a:ext>
            </a:extLst>
          </p:cNvPr>
          <p:cNvSpPr txBox="1">
            <a:spLocks/>
          </p:cNvSpPr>
          <p:nvPr/>
        </p:nvSpPr>
        <p:spPr>
          <a:xfrm>
            <a:off x="838200" y="1629452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Existeixen antecedents de programes de promoció de lectura?</a:t>
            </a: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Existeixen avaluacions de programes de promoció de lectura generalistes?</a:t>
            </a: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Com s’han avaluat programes que inclouen elements de </a:t>
            </a:r>
            <a:r>
              <a:rPr lang="ca-ES" sz="2000" b="1" dirty="0" err="1">
                <a:cs typeface="Arial" panose="020B0604020202020204" pitchFamily="34" charset="0"/>
              </a:rPr>
              <a:t>ludificació</a:t>
            </a:r>
            <a:r>
              <a:rPr lang="ca-ES" sz="2000" b="1" dirty="0">
                <a:cs typeface="Arial" panose="020B0604020202020204" pitchFamily="34" charset="0"/>
              </a:rPr>
              <a:t>?</a:t>
            </a:r>
            <a:endParaRPr lang="ca-E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Criteris emprats en la cerca d’avaluacions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0FC9DD34-C2BE-4593-9E57-370BB49E1C16}"/>
              </a:ext>
            </a:extLst>
          </p:cNvPr>
          <p:cNvSpPr txBox="1">
            <a:spLocks/>
          </p:cNvSpPr>
          <p:nvPr/>
        </p:nvSpPr>
        <p:spPr>
          <a:xfrm>
            <a:off x="838200" y="1228760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Programes de característiques similars a l’entorn bibliotecari</a:t>
            </a: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96E46A-1994-474E-81C9-8B89FF24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61" y="2202906"/>
            <a:ext cx="3980379" cy="1971099"/>
          </a:xfrm>
          <a:prstGeom prst="rect">
            <a:avLst/>
          </a:prstGeom>
        </p:spPr>
      </p:pic>
      <p:pic>
        <p:nvPicPr>
          <p:cNvPr id="8" name="Picture 2" descr="Inici - Gènius - Gènius">
            <a:extLst>
              <a:ext uri="{FF2B5EF4-FFF2-40B4-BE49-F238E27FC236}">
                <a16:creationId xmlns:a16="http://schemas.microsoft.com/office/drawing/2014/main" id="{42AA5750-C13C-45A8-97FB-BCA8FB3B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39" y="2864614"/>
            <a:ext cx="1447164" cy="14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8AA688-61A7-4773-964A-F41809C0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067" y="2111747"/>
            <a:ext cx="3409488" cy="577513"/>
          </a:xfrm>
          <a:prstGeom prst="rect">
            <a:avLst/>
          </a:prstGeom>
        </p:spPr>
      </p:pic>
      <p:pic>
        <p:nvPicPr>
          <p:cNvPr id="10" name="Picture 4" descr="Blog de Legiland Logo">
            <a:extLst>
              <a:ext uri="{FF2B5EF4-FFF2-40B4-BE49-F238E27FC236}">
                <a16:creationId xmlns:a16="http://schemas.microsoft.com/office/drawing/2014/main" id="{45AEF025-6819-4D59-AB83-57967DC1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884" y="4561651"/>
            <a:ext cx="1618971" cy="9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C5F162-9083-4F08-942D-491075CBB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630" y="3188455"/>
            <a:ext cx="4061431" cy="26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Criteris emprats en la cerca d’avaluacions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A5D8AEBF-BD5A-41ED-93B2-C3F32EE1E830}"/>
              </a:ext>
            </a:extLst>
          </p:cNvPr>
          <p:cNvSpPr txBox="1">
            <a:spLocks/>
          </p:cNvSpPr>
          <p:nvPr/>
        </p:nvSpPr>
        <p:spPr>
          <a:xfrm>
            <a:off x="838200" y="1968500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 Cerca de programes de “</a:t>
            </a:r>
            <a:r>
              <a:rPr lang="ca-ES" sz="2000" b="1" dirty="0" err="1">
                <a:cs typeface="Arial" panose="020B0604020202020204" pitchFamily="34" charset="0"/>
              </a:rPr>
              <a:t>book</a:t>
            </a:r>
            <a:r>
              <a:rPr lang="ca-ES" sz="2000" b="1" dirty="0">
                <a:cs typeface="Arial" panose="020B0604020202020204" pitchFamily="34" charset="0"/>
              </a:rPr>
              <a:t> challenges” o “</a:t>
            </a:r>
            <a:r>
              <a:rPr lang="ca-ES" sz="2000" b="1" dirty="0" err="1">
                <a:cs typeface="Arial" panose="020B0604020202020204" pitchFamily="34" charset="0"/>
              </a:rPr>
              <a:t>reading</a:t>
            </a:r>
            <a:r>
              <a:rPr lang="ca-ES" sz="2000" b="1" dirty="0">
                <a:cs typeface="Arial" panose="020B0604020202020204" pitchFamily="34" charset="0"/>
              </a:rPr>
              <a:t> challenges, amb o sense elements de </a:t>
            </a:r>
            <a:r>
              <a:rPr lang="ca-ES" sz="2000" b="1" dirty="0" err="1">
                <a:cs typeface="Arial" panose="020B0604020202020204" pitchFamily="34" charset="0"/>
              </a:rPr>
              <a:t>ludificació</a:t>
            </a:r>
            <a:endParaRPr lang="ca-ES" sz="2000" b="1" dirty="0"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C62104-2B3F-4D85-B0BC-4B1FE135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31" y="3322095"/>
            <a:ext cx="6048096" cy="2081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36F047-E724-4A2F-95BE-2921A4B63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958" y="3345456"/>
            <a:ext cx="3885520" cy="2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450892" y="89941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Criteris emprats en la cerca d’avaluacions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6B9A3549-89D9-468A-A184-28B602AE6CC8}"/>
              </a:ext>
            </a:extLst>
          </p:cNvPr>
          <p:cNvSpPr txBox="1">
            <a:spLocks/>
          </p:cNvSpPr>
          <p:nvPr/>
        </p:nvSpPr>
        <p:spPr>
          <a:xfrm>
            <a:off x="838200" y="1227959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cs typeface="Arial" panose="020B0604020202020204" pitchFamily="34" charset="0"/>
              </a:rPr>
              <a:t> Cerca de metodologies útils per al cas: quasi-experiments  en altres contextos </a:t>
            </a: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B13663-0316-4BB8-8E13-AC364620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28" y="2000665"/>
            <a:ext cx="2585663" cy="43205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B9CF45-4B55-497D-92B5-4B23C5164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022" y="3187655"/>
            <a:ext cx="3350978" cy="19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4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556843" y="54087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 de la cerca d’avaluacions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D6A65EFB-B6D2-4DD9-87C3-3B1CF84C79B4}"/>
              </a:ext>
            </a:extLst>
          </p:cNvPr>
          <p:cNvSpPr txBox="1">
            <a:spLocks/>
          </p:cNvSpPr>
          <p:nvPr/>
        </p:nvSpPr>
        <p:spPr>
          <a:xfrm>
            <a:off x="838200" y="1469303"/>
            <a:ext cx="10515600" cy="391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No existeix una avaluació sistemàtica de programes de promoció de lectura.</a:t>
            </a: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Manca un marc per a l’avaluació d’aquest tipus de programes:</a:t>
            </a: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Ajuden a promoure hàbit lector?</a:t>
            </a: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Compleixen les previsions d’usuaris?</a:t>
            </a: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En cas d’avaluar l’impacte quin mètode pot ser òptim?</a:t>
            </a:r>
            <a:endParaRPr lang="ca-E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QuadreDeText 7">
            <a:extLst>
              <a:ext uri="{FF2B5EF4-FFF2-40B4-BE49-F238E27FC236}">
                <a16:creationId xmlns:a16="http://schemas.microsoft.com/office/drawing/2014/main" id="{A5B9CEA0-B64E-4A9C-9B65-557F14238283}"/>
              </a:ext>
            </a:extLst>
          </p:cNvPr>
          <p:cNvSpPr txBox="1"/>
          <p:nvPr/>
        </p:nvSpPr>
        <p:spPr>
          <a:xfrm>
            <a:off x="2556843" y="54087"/>
            <a:ext cx="95637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Velocirepte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repositori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d’avaluacions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​</a:t>
            </a: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21F7920F-7468-4A13-AC68-88D755F40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" t="10863" r="3251" b="12428"/>
          <a:stretch/>
        </p:blipFill>
        <p:spPr>
          <a:xfrm>
            <a:off x="769115" y="1394168"/>
            <a:ext cx="4573108" cy="29557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5CD8C4-5EFB-47A0-8BD2-F2A7849E26CA}"/>
              </a:ext>
            </a:extLst>
          </p:cNvPr>
          <p:cNvSpPr txBox="1"/>
          <p:nvPr/>
        </p:nvSpPr>
        <p:spPr>
          <a:xfrm>
            <a:off x="5729421" y="1394168"/>
            <a:ext cx="6205536" cy="394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lvl="0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Utilitat per a direccions de biblioteca que impulsin programes similars.</a:t>
            </a:r>
          </a:p>
          <a:p>
            <a:pPr marL="1000125" lvl="1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Wingdings" panose="05000000000000000000" pitchFamily="2" charset="2"/>
              <a:buChar char="q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S’aporten models de qüestionari.  </a:t>
            </a:r>
          </a:p>
          <a:p>
            <a:pPr marL="542925" lvl="0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Referències sobre avaluacions d’implementació, on es posa el focus en els perfils d’usuari.</a:t>
            </a:r>
          </a:p>
          <a:p>
            <a:pPr marL="542925" lvl="0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Un exemple d’avaluació d’impacte amb un mètode quasi-experimental (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42925" lvl="0" indent="-542925" algn="just">
              <a:lnSpc>
                <a:spcPts val="3200"/>
              </a:lnSpc>
              <a:spcAft>
                <a:spcPts val="1200"/>
              </a:spcAft>
              <a:buClr>
                <a:srgbClr val="463057"/>
              </a:buClr>
              <a:buFont typeface="Arial" panose="020B0604020202020204" pitchFamily="34" charset="0"/>
              <a:buChar char="►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És compatible amb altres actuacions de difusió.</a:t>
            </a:r>
            <a:endParaRPr lang="ca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12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C24B3A-4D9D-410C-800E-EC5AC8C9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C8BB15-1BCE-4B5C-9CBF-A00264E1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526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3EAE270-6D48-49F7-829F-5E1DBB2568FF}"/>
              </a:ext>
            </a:extLst>
          </p:cNvPr>
          <p:cNvSpPr txBox="1"/>
          <p:nvPr/>
        </p:nvSpPr>
        <p:spPr>
          <a:xfrm>
            <a:off x="4525257" y="2659430"/>
            <a:ext cx="734268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defRPr/>
            </a:pPr>
            <a:r>
              <a:rPr lang="ca-ES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és el </a:t>
            </a:r>
            <a:r>
              <a:rPr lang="ca-ES" sz="6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repositori</a:t>
            </a:r>
            <a:r>
              <a:rPr lang="ca-ES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d’avaluacions?</a:t>
            </a: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B35A6-755F-4CB6-B26D-360D8291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1569" y="393291"/>
            <a:ext cx="1537590" cy="332006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3A5E9B8-57A3-44AC-8794-ACD4D2848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7942" y="3713353"/>
            <a:ext cx="3724843" cy="24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965" y="2996625"/>
            <a:ext cx="1037599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/>
            <a:r>
              <a:rPr lang="ca-ES" sz="2800" dirty="0">
                <a:solidFill>
                  <a:schemeClr val="tx1"/>
                </a:solidFill>
                <a:latin typeface="Helvetica"/>
                <a:cs typeface="Helvetica"/>
              </a:rPr>
              <a:t>“Es un </a:t>
            </a:r>
            <a:r>
              <a:rPr lang="ca-ES" sz="2800" b="1" dirty="0">
                <a:solidFill>
                  <a:srgbClr val="002060"/>
                </a:solidFill>
                <a:latin typeface="Helvetica"/>
                <a:cs typeface="Helvetica"/>
              </a:rPr>
              <a:t>web</a:t>
            </a:r>
            <a:r>
              <a:rPr lang="ca-ES" sz="28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ca-ES" sz="2400" b="0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que </a:t>
            </a:r>
            <a:r>
              <a:rPr lang="ca-ES" sz="24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recull de forma sistemàtica avaluacions de polítiques públiques dutes a terme a Catalunya</a:t>
            </a:r>
            <a:r>
              <a:rPr lang="ca-ES" sz="2400" b="1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ca-ES" sz="2400" b="0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 ja sigui per part de les administracions públiques o per part del tercer sector social, i ofereix un resum de les principals </a:t>
            </a:r>
            <a:r>
              <a:rPr lang="ca-ES" sz="24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característiques</a:t>
            </a:r>
            <a:r>
              <a:rPr lang="ca-ES" sz="2400" b="0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 i </a:t>
            </a:r>
            <a:r>
              <a:rPr lang="ca-ES" sz="24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resultats</a:t>
            </a:r>
            <a:r>
              <a:rPr lang="ca-ES" sz="2400" b="0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 de cada avaluació, així com de les </a:t>
            </a:r>
            <a:r>
              <a:rPr lang="ca-ES" sz="24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conclusions</a:t>
            </a:r>
            <a:r>
              <a:rPr lang="ca-ES" sz="2400" b="0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 i </a:t>
            </a:r>
            <a:r>
              <a:rPr lang="ca-ES" sz="24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recomanacions</a:t>
            </a:r>
            <a:r>
              <a:rPr lang="ca-ES" sz="2400" b="0" i="0" dirty="0">
                <a:solidFill>
                  <a:srgbClr val="353430"/>
                </a:solidFill>
                <a:effectLst/>
                <a:latin typeface="Verdana" panose="020B0604030504040204" pitchFamily="34" charset="0"/>
              </a:rPr>
              <a:t> formulades pels seus autors.”</a:t>
            </a:r>
            <a:br>
              <a:rPr lang="es-ES" sz="5400" dirty="0"/>
            </a:br>
            <a:endParaRPr lang="ca-E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433" y="1497873"/>
            <a:ext cx="7014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Què és el </a:t>
            </a:r>
            <a:r>
              <a:rPr lang="ca-E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repositori</a:t>
            </a:r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d’avaluacions?</a:t>
            </a: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B0E6955-9238-4987-B30F-EE26F71B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00" y="5905114"/>
            <a:ext cx="11460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/>
            <a:r>
              <a:rPr lang="es-ES" sz="2800" dirty="0">
                <a:hlinkClick r:id="rId3"/>
              </a:rPr>
              <a:t>https://www.upf.edu/web/avaluacions-politiques-publiques</a:t>
            </a:r>
            <a:endParaRPr lang="es-ES" sz="2800" dirty="0"/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DCC62AF7-3353-4CCE-B714-2A64F050E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538" y="996101"/>
            <a:ext cx="3082497" cy="13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56454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0200" y="915733"/>
            <a:ext cx="7014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Què és el </a:t>
            </a:r>
            <a:r>
              <a:rPr lang="ca-E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repositori</a:t>
            </a:r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d’avaluacions?</a:t>
            </a: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A0A78747-32D1-44F5-9E9E-2C7B9F9BC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538" y="996101"/>
            <a:ext cx="3082497" cy="1327532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49FBC7C-915D-4698-BAC2-71E7A97A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72" y="2597997"/>
            <a:ext cx="9561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/>
            <a:r>
              <a:rPr lang="es-ES" sz="2800" dirty="0">
                <a:hlinkClick r:id="rId4"/>
              </a:rPr>
              <a:t>https://www.upf.edu/web/avaluacions-politiques-publiques</a:t>
            </a:r>
            <a:endParaRPr lang="es-ES" sz="2800" dirty="0"/>
          </a:p>
        </p:txBody>
      </p:sp>
      <p:pic>
        <p:nvPicPr>
          <p:cNvPr id="5" name="Gràfic 4" descr="Web design">
            <a:extLst>
              <a:ext uri="{FF2B5EF4-FFF2-40B4-BE49-F238E27FC236}">
                <a16:creationId xmlns:a16="http://schemas.microsoft.com/office/drawing/2014/main" id="{781064F1-700B-4181-98C0-E2D3FA675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965" y="2382542"/>
            <a:ext cx="914400" cy="914400"/>
          </a:xfrm>
          <a:prstGeom prst="rect">
            <a:avLst/>
          </a:prstGeom>
        </p:spPr>
      </p:pic>
      <p:pic>
        <p:nvPicPr>
          <p:cNvPr id="7" name="Gràfic 6" descr="Clipboard Checked">
            <a:extLst>
              <a:ext uri="{FF2B5EF4-FFF2-40B4-BE49-F238E27FC236}">
                <a16:creationId xmlns:a16="http://schemas.microsoft.com/office/drawing/2014/main" id="{8D8C0435-E6F1-4622-A242-31B2BDB6E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965" y="4954329"/>
            <a:ext cx="914400" cy="914400"/>
          </a:xfrm>
          <a:prstGeom prst="rect">
            <a:avLst/>
          </a:prstGeom>
        </p:spPr>
      </p:pic>
      <p:pic>
        <p:nvPicPr>
          <p:cNvPr id="9" name="Gràfic 8" descr="Binoculars">
            <a:extLst>
              <a:ext uri="{FF2B5EF4-FFF2-40B4-BE49-F238E27FC236}">
                <a16:creationId xmlns:a16="http://schemas.microsoft.com/office/drawing/2014/main" id="{70903FD4-11F1-4E6F-9C8C-D25401BD2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65" y="3664671"/>
            <a:ext cx="914400" cy="9144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9EC04BC3-6451-4977-A78C-DC284A8D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72" y="3837547"/>
            <a:ext cx="9561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/>
            <a:r>
              <a:rPr lang="ca-ES" sz="2800" b="1" i="1" dirty="0">
                <a:solidFill>
                  <a:srgbClr val="002060"/>
                </a:solidFill>
              </a:rPr>
              <a:t>Protocol de cerca, criteris d’inclusió i exclusió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9451FD5-D745-46DE-93F5-3D339533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72" y="5149919"/>
            <a:ext cx="9561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/>
            <a:r>
              <a:rPr lang="ca-ES" sz="2800" b="1" i="1" dirty="0">
                <a:solidFill>
                  <a:srgbClr val="002060"/>
                </a:solidFill>
              </a:rPr>
              <a:t>Camps de registre de la informació</a:t>
            </a:r>
          </a:p>
        </p:txBody>
      </p:sp>
    </p:spTree>
    <p:extLst>
      <p:ext uri="{BB962C8B-B14F-4D97-AF65-F5344CB8AC3E}">
        <p14:creationId xmlns:p14="http://schemas.microsoft.com/office/powerpoint/2010/main" val="338168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-90958" y="857690"/>
            <a:ext cx="7014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Teoria del Canvi </a:t>
            </a:r>
            <a:r>
              <a:rPr lang="ca-E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d’Ivàlua</a:t>
            </a:r>
            <a:endParaRPr lang="ca-E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882CD5-FB97-4CED-B0E9-A8FD5127FEFC}"/>
              </a:ext>
            </a:extLst>
          </p:cNvPr>
          <p:cNvSpPr/>
          <p:nvPr/>
        </p:nvSpPr>
        <p:spPr>
          <a:xfrm>
            <a:off x="4126637" y="1590206"/>
            <a:ext cx="3421930" cy="1107996"/>
          </a:xfrm>
          <a:prstGeom prst="ellipse">
            <a:avLst/>
          </a:prstGeom>
          <a:solidFill>
            <a:srgbClr val="003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Polítiques públiques informades de l’evidència</a:t>
            </a:r>
            <a:endParaRPr lang="es-E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3D6B0F-F65D-401D-9F76-F529D322712F}"/>
              </a:ext>
            </a:extLst>
          </p:cNvPr>
          <p:cNvSpPr/>
          <p:nvPr/>
        </p:nvSpPr>
        <p:spPr>
          <a:xfrm>
            <a:off x="7105508" y="2875002"/>
            <a:ext cx="3421930" cy="11079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Decisors</a:t>
            </a:r>
            <a:r>
              <a:rPr lang="es-ES" dirty="0"/>
              <a:t> </a:t>
            </a:r>
            <a:r>
              <a:rPr lang="es-ES" dirty="0" err="1"/>
              <a:t>públics</a:t>
            </a:r>
            <a:r>
              <a:rPr lang="es-ES" dirty="0"/>
              <a:t> </a:t>
            </a:r>
            <a:r>
              <a:rPr lang="es-ES" dirty="0" err="1"/>
              <a:t>formats</a:t>
            </a:r>
            <a:r>
              <a:rPr lang="es-ES" dirty="0"/>
              <a:t> en </a:t>
            </a:r>
            <a:r>
              <a:rPr lang="es-ES" dirty="0" err="1"/>
              <a:t>l’ús</a:t>
            </a:r>
            <a:r>
              <a:rPr lang="es-ES" dirty="0"/>
              <a:t> de </a:t>
            </a:r>
            <a:r>
              <a:rPr lang="es-ES" dirty="0" err="1"/>
              <a:t>l’evidència</a:t>
            </a:r>
            <a:endParaRPr lang="es-E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81AFA4-640C-40FE-8BE8-7F9EBF86E546}"/>
              </a:ext>
            </a:extLst>
          </p:cNvPr>
          <p:cNvSpPr/>
          <p:nvPr/>
        </p:nvSpPr>
        <p:spPr>
          <a:xfrm>
            <a:off x="1337874" y="2875002"/>
            <a:ext cx="3421930" cy="11079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Evidència rigorosa, disponible i accesible</a:t>
            </a:r>
            <a:endParaRPr lang="es-E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2AD142-AAF8-48A8-BBED-C546ECBD0958}"/>
              </a:ext>
            </a:extLst>
          </p:cNvPr>
          <p:cNvSpPr/>
          <p:nvPr/>
        </p:nvSpPr>
        <p:spPr>
          <a:xfrm>
            <a:off x="131974" y="4781733"/>
            <a:ext cx="1989056" cy="1247719"/>
          </a:xfrm>
          <a:prstGeom prst="ellipse">
            <a:avLst/>
          </a:prstGeom>
          <a:solidFill>
            <a:srgbClr val="D21425"/>
          </a:solidFill>
          <a:ln>
            <a:solidFill>
              <a:srgbClr val="D21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Síntesi</a:t>
            </a:r>
            <a:r>
              <a:rPr lang="es-ES" sz="1400" dirty="0"/>
              <a:t> de </a:t>
            </a:r>
            <a:r>
              <a:rPr lang="es-ES" sz="1400" dirty="0" err="1"/>
              <a:t>l’evidència</a:t>
            </a:r>
            <a:r>
              <a:rPr lang="es-ES" sz="1400" dirty="0"/>
              <a:t> local i internacional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554FE-DB52-4892-967D-C0EA496DEA8E}"/>
              </a:ext>
            </a:extLst>
          </p:cNvPr>
          <p:cNvSpPr/>
          <p:nvPr/>
        </p:nvSpPr>
        <p:spPr>
          <a:xfrm>
            <a:off x="2672498" y="4841907"/>
            <a:ext cx="1989056" cy="1247719"/>
          </a:xfrm>
          <a:prstGeom prst="ellipse">
            <a:avLst/>
          </a:prstGeom>
          <a:solidFill>
            <a:srgbClr val="D21425"/>
          </a:solidFill>
          <a:ln>
            <a:solidFill>
              <a:srgbClr val="D21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Avaluacions</a:t>
            </a:r>
            <a:r>
              <a:rPr lang="es-ES" sz="1400" dirty="0"/>
              <a:t> de </a:t>
            </a:r>
            <a:r>
              <a:rPr lang="es-ES" sz="1400" dirty="0" err="1"/>
              <a:t>polítiques</a:t>
            </a:r>
            <a:r>
              <a:rPr lang="es-ES" sz="1400" dirty="0"/>
              <a:t> </a:t>
            </a:r>
            <a:r>
              <a:rPr lang="es-ES" sz="1400" dirty="0" err="1"/>
              <a:t>públiques</a:t>
            </a:r>
            <a:r>
              <a:rPr lang="es-ES" sz="1400" dirty="0"/>
              <a:t> </a:t>
            </a:r>
            <a:r>
              <a:rPr lang="es-ES" sz="1400" dirty="0" err="1"/>
              <a:t>locals</a:t>
            </a:r>
            <a:r>
              <a:rPr lang="es-ES" sz="1400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6E8CF3-6A3E-469B-A6D3-11B7497713C2}"/>
              </a:ext>
            </a:extLst>
          </p:cNvPr>
          <p:cNvSpPr/>
          <p:nvPr/>
        </p:nvSpPr>
        <p:spPr>
          <a:xfrm>
            <a:off x="5213022" y="4852549"/>
            <a:ext cx="1989056" cy="1247719"/>
          </a:xfrm>
          <a:prstGeom prst="ellipse">
            <a:avLst/>
          </a:prstGeom>
          <a:solidFill>
            <a:srgbClr val="D21425"/>
          </a:solidFill>
          <a:ln>
            <a:solidFill>
              <a:srgbClr val="D21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Jornades i </a:t>
            </a:r>
            <a:r>
              <a:rPr lang="es-ES" sz="1400" dirty="0" err="1"/>
              <a:t>actes</a:t>
            </a:r>
            <a:r>
              <a:rPr lang="es-ES" sz="1400" dirty="0"/>
              <a:t> de </a:t>
            </a:r>
            <a:r>
              <a:rPr lang="es-ES" sz="1400" dirty="0" err="1"/>
              <a:t>difusió</a:t>
            </a:r>
            <a:r>
              <a:rPr lang="es-ES" sz="1400" dirty="0"/>
              <a:t> de </a:t>
            </a:r>
            <a:r>
              <a:rPr lang="es-ES" sz="1400" dirty="0" err="1"/>
              <a:t>l’evidència</a:t>
            </a:r>
            <a:r>
              <a:rPr lang="es-ES" sz="14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92D5C0-5AAC-4DF0-B957-344A4A87A2FC}"/>
              </a:ext>
            </a:extLst>
          </p:cNvPr>
          <p:cNvSpPr/>
          <p:nvPr/>
        </p:nvSpPr>
        <p:spPr>
          <a:xfrm>
            <a:off x="7752605" y="4852549"/>
            <a:ext cx="1989056" cy="1247719"/>
          </a:xfrm>
          <a:prstGeom prst="ellipse">
            <a:avLst/>
          </a:prstGeom>
          <a:solidFill>
            <a:srgbClr val="D21425"/>
          </a:solidFill>
          <a:ln>
            <a:solidFill>
              <a:srgbClr val="D21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Formació en </a:t>
            </a:r>
            <a:r>
              <a:rPr lang="es-ES" sz="1400" dirty="0" err="1"/>
              <a:t>avaluació</a:t>
            </a:r>
            <a:r>
              <a:rPr lang="es-ES" sz="1400" dirty="0"/>
              <a:t> a </a:t>
            </a:r>
            <a:r>
              <a:rPr lang="es-ES" sz="1400" dirty="0" err="1"/>
              <a:t>tècnics</a:t>
            </a:r>
            <a:r>
              <a:rPr lang="es-ES" sz="1400" dirty="0"/>
              <a:t> i </a:t>
            </a:r>
            <a:r>
              <a:rPr lang="es-ES" sz="1400" dirty="0" err="1"/>
              <a:t>decisors</a:t>
            </a:r>
            <a:r>
              <a:rPr lang="es-ES" sz="1400" dirty="0"/>
              <a:t> </a:t>
            </a:r>
            <a:r>
              <a:rPr lang="es-ES" sz="1400" dirty="0" err="1"/>
              <a:t>pùblics</a:t>
            </a:r>
            <a:r>
              <a:rPr lang="es-ES" sz="1400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565071-2873-46BE-8E35-46F5DD4E94BE}"/>
              </a:ext>
            </a:extLst>
          </p:cNvPr>
          <p:cNvSpPr/>
          <p:nvPr/>
        </p:nvSpPr>
        <p:spPr>
          <a:xfrm>
            <a:off x="10175990" y="4841906"/>
            <a:ext cx="1989056" cy="1247719"/>
          </a:xfrm>
          <a:prstGeom prst="ellipse">
            <a:avLst/>
          </a:prstGeom>
          <a:solidFill>
            <a:srgbClr val="D21425"/>
          </a:solidFill>
          <a:ln>
            <a:solidFill>
              <a:srgbClr val="D21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Recursos i </a:t>
            </a:r>
            <a:r>
              <a:rPr lang="es-ES" sz="1400" dirty="0" err="1"/>
              <a:t>acompanyament</a:t>
            </a:r>
            <a:r>
              <a:rPr lang="es-ES" sz="1400" dirty="0"/>
              <a:t> </a:t>
            </a:r>
            <a:r>
              <a:rPr lang="es-ES" sz="1400" dirty="0" err="1"/>
              <a:t>tècnic</a:t>
            </a:r>
            <a:r>
              <a:rPr lang="es-ES" sz="1400" dirty="0"/>
              <a:t> a les </a:t>
            </a:r>
            <a:r>
              <a:rPr lang="es-ES" sz="1400" dirty="0" err="1"/>
              <a:t>organizacions</a:t>
            </a:r>
            <a:r>
              <a:rPr lang="es-ES" sz="1400" dirty="0"/>
              <a:t> </a:t>
            </a:r>
          </a:p>
        </p:txBody>
      </p:sp>
      <p:cxnSp>
        <p:nvCxnSpPr>
          <p:cNvPr id="20" name="Connector de fletxa recta 19">
            <a:extLst>
              <a:ext uri="{FF2B5EF4-FFF2-40B4-BE49-F238E27FC236}">
                <a16:creationId xmlns:a16="http://schemas.microsoft.com/office/drawing/2014/main" id="{55448A02-2A35-4530-95BF-DB8E0007C1C0}"/>
              </a:ext>
            </a:extLst>
          </p:cNvPr>
          <p:cNvCxnSpPr/>
          <p:nvPr/>
        </p:nvCxnSpPr>
        <p:spPr>
          <a:xfrm flipV="1">
            <a:off x="1525327" y="4111156"/>
            <a:ext cx="235670" cy="37707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de fletxa recta 22">
            <a:extLst>
              <a:ext uri="{FF2B5EF4-FFF2-40B4-BE49-F238E27FC236}">
                <a16:creationId xmlns:a16="http://schemas.microsoft.com/office/drawing/2014/main" id="{E548FCD5-EE6D-4D3F-A112-84C2EB661101}"/>
              </a:ext>
            </a:extLst>
          </p:cNvPr>
          <p:cNvCxnSpPr>
            <a:cxnSpLocks/>
          </p:cNvCxnSpPr>
          <p:nvPr/>
        </p:nvCxnSpPr>
        <p:spPr>
          <a:xfrm flipV="1">
            <a:off x="3651745" y="4161004"/>
            <a:ext cx="1" cy="44925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de fletxa recta 24">
            <a:extLst>
              <a:ext uri="{FF2B5EF4-FFF2-40B4-BE49-F238E27FC236}">
                <a16:creationId xmlns:a16="http://schemas.microsoft.com/office/drawing/2014/main" id="{80D142B2-DA77-4A40-96DC-59B7AC5326C3}"/>
              </a:ext>
            </a:extLst>
          </p:cNvPr>
          <p:cNvCxnSpPr>
            <a:cxnSpLocks/>
          </p:cNvCxnSpPr>
          <p:nvPr/>
        </p:nvCxnSpPr>
        <p:spPr>
          <a:xfrm flipH="1" flipV="1">
            <a:off x="4738613" y="4154471"/>
            <a:ext cx="502620" cy="45578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de fletxa recta 26">
            <a:extLst>
              <a:ext uri="{FF2B5EF4-FFF2-40B4-BE49-F238E27FC236}">
                <a16:creationId xmlns:a16="http://schemas.microsoft.com/office/drawing/2014/main" id="{3BB6B54C-D637-440E-B8A8-C3C6C380B0DD}"/>
              </a:ext>
            </a:extLst>
          </p:cNvPr>
          <p:cNvCxnSpPr>
            <a:cxnSpLocks/>
          </p:cNvCxnSpPr>
          <p:nvPr/>
        </p:nvCxnSpPr>
        <p:spPr>
          <a:xfrm flipV="1">
            <a:off x="7202078" y="4190312"/>
            <a:ext cx="503819" cy="43683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de fletxa recta 29">
            <a:extLst>
              <a:ext uri="{FF2B5EF4-FFF2-40B4-BE49-F238E27FC236}">
                <a16:creationId xmlns:a16="http://schemas.microsoft.com/office/drawing/2014/main" id="{4F406AF8-729D-4401-9AF2-DD5AB58A6CA0}"/>
              </a:ext>
            </a:extLst>
          </p:cNvPr>
          <p:cNvCxnSpPr>
            <a:cxnSpLocks/>
          </p:cNvCxnSpPr>
          <p:nvPr/>
        </p:nvCxnSpPr>
        <p:spPr>
          <a:xfrm flipV="1">
            <a:off x="8736766" y="4190311"/>
            <a:ext cx="0" cy="43684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de fletxa recta 33">
            <a:extLst>
              <a:ext uri="{FF2B5EF4-FFF2-40B4-BE49-F238E27FC236}">
                <a16:creationId xmlns:a16="http://schemas.microsoft.com/office/drawing/2014/main" id="{4488ECAC-7A21-4B34-8668-E0E74815E9B3}"/>
              </a:ext>
            </a:extLst>
          </p:cNvPr>
          <p:cNvCxnSpPr>
            <a:cxnSpLocks/>
          </p:cNvCxnSpPr>
          <p:nvPr/>
        </p:nvCxnSpPr>
        <p:spPr>
          <a:xfrm flipH="1" flipV="1">
            <a:off x="10377099" y="4173420"/>
            <a:ext cx="334406" cy="43684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EDD467-A694-4C91-ADBA-6A9106DB4003}"/>
              </a:ext>
            </a:extLst>
          </p:cNvPr>
          <p:cNvSpPr/>
          <p:nvPr/>
        </p:nvSpPr>
        <p:spPr>
          <a:xfrm>
            <a:off x="1773265" y="4392584"/>
            <a:ext cx="1354147" cy="520400"/>
          </a:xfrm>
          <a:prstGeom prst="rect">
            <a:avLst/>
          </a:prstGeom>
          <a:noFill/>
          <a:ln w="57150">
            <a:solidFill>
              <a:srgbClr val="00395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>
                <a:solidFill>
                  <a:schemeClr val="tx1"/>
                </a:solidFill>
              </a:rPr>
              <a:t>Repositori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0200" y="915733"/>
            <a:ext cx="7014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Objectius del </a:t>
            </a:r>
            <a:r>
              <a:rPr lang="ca-ES" sz="3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repositori</a:t>
            </a:r>
            <a:endParaRPr lang="ca-E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ca-ES" sz="2400" b="1" dirty="0">
              <a:solidFill>
                <a:srgbClr val="C0000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49FBC7C-915D-4698-BAC2-71E7A97A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00" y="2309419"/>
            <a:ext cx="1008982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28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Helvetica"/>
                <a:cs typeface="Helvetica"/>
              </a:rPr>
              <a:t>Promoure la cultura de l’evidència i l’avaluació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28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Helvetica"/>
                <a:cs typeface="Helvetica"/>
              </a:rPr>
              <a:t>Donar visibilitat a les avaluacions existents i a la gent que hi participa </a:t>
            </a:r>
            <a:r>
              <a:rPr lang="ca-ES" sz="2000" dirty="0">
                <a:solidFill>
                  <a:schemeClr val="tx1"/>
                </a:solidFill>
                <a:latin typeface="Helvetica"/>
                <a:cs typeface="Helvetica"/>
              </a:rPr>
              <a:t>(ja sigui encarregant-les o realitzant-les)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2D6565BA-A7C1-4490-9C05-3114E935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538" y="996101"/>
            <a:ext cx="3082497" cy="13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8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3EAE270-6D48-49F7-829F-5E1DBB2568FF}"/>
              </a:ext>
            </a:extLst>
          </p:cNvPr>
          <p:cNvSpPr txBox="1"/>
          <p:nvPr/>
        </p:nvSpPr>
        <p:spPr>
          <a:xfrm>
            <a:off x="4525257" y="2659430"/>
            <a:ext cx="734268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Què conté ara mateix?</a:t>
            </a:r>
          </a:p>
        </p:txBody>
      </p:sp>
      <p:pic>
        <p:nvPicPr>
          <p:cNvPr id="6" name="Gràfic 5" descr="Packing Box Open">
            <a:extLst>
              <a:ext uri="{FF2B5EF4-FFF2-40B4-BE49-F238E27FC236}">
                <a16:creationId xmlns:a16="http://schemas.microsoft.com/office/drawing/2014/main" id="{8447B0A6-8B0C-4F6E-80AE-3EA10469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289" y="2051068"/>
            <a:ext cx="2732991" cy="27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76567" y="23288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60200" y="1614691"/>
            <a:ext cx="1070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0" indent="0" eaLnBrk="1" hangingPunct="1"/>
            <a:r>
              <a:rPr lang="ca-ES" sz="3200" dirty="0">
                <a:solidFill>
                  <a:schemeClr val="tx1"/>
                </a:solidFill>
                <a:latin typeface="Helvetica"/>
                <a:cs typeface="Helvetica"/>
              </a:rPr>
              <a:t>Un total de 99 avaluacions....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0200" y="915733"/>
            <a:ext cx="10113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r>
              <a:rPr lang="ca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Què conté ara mateix?</a:t>
            </a:r>
          </a:p>
        </p:txBody>
      </p:sp>
      <p:graphicFrame>
        <p:nvGraphicFramePr>
          <p:cNvPr id="6" name="Gràfic 5">
            <a:extLst>
              <a:ext uri="{FF2B5EF4-FFF2-40B4-BE49-F238E27FC236}">
                <a16:creationId xmlns:a16="http://schemas.microsoft.com/office/drawing/2014/main" id="{9A28D2F5-B25E-4171-B77F-A79E8F43CDAF}"/>
              </a:ext>
            </a:extLst>
          </p:cNvPr>
          <p:cNvGraphicFramePr>
            <a:graphicFrameLocks/>
          </p:cNvGraphicFramePr>
          <p:nvPr/>
        </p:nvGraphicFramePr>
        <p:xfrm>
          <a:off x="1967848" y="3538735"/>
          <a:ext cx="6537998" cy="259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67392E6C-4533-4987-9A96-77F1F260506E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 flipV="1">
            <a:off x="164900" y="2329958"/>
            <a:ext cx="1070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73063" indent="-373063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1pPr>
            <a:lvl2pPr marL="742950" indent="-28575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2pPr>
            <a:lvl3pPr marL="11430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3pPr>
            <a:lvl4pPr marL="16002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4pPr>
            <a:lvl5pPr marL="2057400" indent="-228600" defTabSz="449263" eaLnBrk="0" hangingPunct="0">
              <a:defRPr sz="1000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defTabSz="449263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Helvetica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tx1"/>
              </a:solidFill>
              <a:cs typeface="Helvetica" charset="0"/>
            </a:endParaRPr>
          </a:p>
          <a:p>
            <a:pPr marL="0" indent="0" algn="ctr" eaLnBrk="1" hangingPunct="1"/>
            <a:r>
              <a:rPr lang="es-ES" sz="3200" b="1" dirty="0">
                <a:solidFill>
                  <a:schemeClr val="tx1"/>
                </a:solidFill>
                <a:cs typeface="Helvetica" charset="0"/>
              </a:rPr>
              <a:t>Per </a:t>
            </a:r>
            <a:r>
              <a:rPr lang="es-ES" sz="3200" b="1" dirty="0" err="1">
                <a:solidFill>
                  <a:schemeClr val="tx1"/>
                </a:solidFill>
                <a:cs typeface="Helvetica" charset="0"/>
              </a:rPr>
              <a:t>tipus</a:t>
            </a:r>
            <a:r>
              <a:rPr lang="es-ES" sz="3200" b="1" dirty="0">
                <a:solidFill>
                  <a:schemeClr val="tx1"/>
                </a:solidFill>
                <a:cs typeface="Helvetica" charset="0"/>
              </a:rPr>
              <a:t> </a:t>
            </a:r>
            <a:r>
              <a:rPr lang="es-ES" sz="3200" b="1" dirty="0" err="1">
                <a:solidFill>
                  <a:schemeClr val="tx1"/>
                </a:solidFill>
                <a:cs typeface="Helvetica" charset="0"/>
              </a:rPr>
              <a:t>d’avaluació</a:t>
            </a:r>
            <a:r>
              <a:rPr lang="es-ES" sz="3200" b="1" dirty="0">
                <a:solidFill>
                  <a:schemeClr val="tx1"/>
                </a:solidFill>
                <a:cs typeface="Helvetica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641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rmació" id="{07A7BB02-8926-7348-8CA3-97982BAD803E}" vid="{9CCF5221-609F-1A41-AF86-3D7E8C5CF7BF}"/>
    </a:ext>
  </a:ext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rmació" id="{07A7BB02-8926-7348-8CA3-97982BAD803E}" vid="{9CCF5221-609F-1A41-AF86-3D7E8C5CF7BF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927C5F7947B4AA9A01B44DE9754A1" ma:contentTypeVersion="12" ma:contentTypeDescription="Crea un document nou" ma:contentTypeScope="" ma:versionID="f8c19945bba50b80b3e922d0c79c1043">
  <xsd:schema xmlns:xsd="http://www.w3.org/2001/XMLSchema" xmlns:xs="http://www.w3.org/2001/XMLSchema" xmlns:p="http://schemas.microsoft.com/office/2006/metadata/properties" xmlns:ns2="5a89d81b-3191-46dc-ac09-5509665b950d" xmlns:ns3="67c4e9ea-4f8d-416c-82bb-6bead99527f5" targetNamespace="http://schemas.microsoft.com/office/2006/metadata/properties" ma:root="true" ma:fieldsID="3aa27e5afcdeb9d7611cd0ffb91fcbdb" ns2:_="" ns3:_="">
    <xsd:import namespace="5a89d81b-3191-46dc-ac09-5509665b950d"/>
    <xsd:import namespace="67c4e9ea-4f8d-416c-82bb-6bead99527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9d81b-3191-46dc-ac09-5509665b9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e9ea-4f8d-416c-82bb-6bead99527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4D6FE-3A97-4CA7-9815-F3305A3AC1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023EF5-C2E9-434B-A354-CE36E68A3E1F}">
  <ds:schemaRefs>
    <ds:schemaRef ds:uri="5a89d81b-3191-46dc-ac09-5509665b950d"/>
    <ds:schemaRef ds:uri="67c4e9ea-4f8d-416c-82bb-6bead99527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0A8425-924A-46EB-985F-4CD93BB64BF3}">
  <ds:schemaRefs>
    <ds:schemaRef ds:uri="5a89d81b-3191-46dc-ac09-5509665b950d"/>
    <ds:schemaRef ds:uri="67c4e9ea-4f8d-416c-82bb-6bead99527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3762</Words>
  <Application>Microsoft Office PowerPoint</Application>
  <PresentationFormat>Panorámica</PresentationFormat>
  <Paragraphs>280</Paragraphs>
  <Slides>28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Roboto</vt:lpstr>
      <vt:lpstr>Verdana</vt:lpstr>
      <vt:lpstr>Wingdings</vt:lpstr>
      <vt:lpstr>Tema de Office</vt:lpstr>
      <vt:lpstr>Diseño personalizado</vt:lpstr>
      <vt:lpstr>2_Diseño personalizado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TacticsCongresos2</dc:creator>
  <cp:lastModifiedBy>TacticsCongresos2</cp:lastModifiedBy>
  <cp:revision>53</cp:revision>
  <dcterms:created xsi:type="dcterms:W3CDTF">2020-06-18T08:44:36Z</dcterms:created>
  <dcterms:modified xsi:type="dcterms:W3CDTF">2020-11-16T09:35:19Z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0x010100C0D927C5F7947B4AA9A01B44DE9754A1</vt:lpwstr>
  </property>
</Properties>
</file>