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4"/>
  </p:sldMasterIdLst>
  <p:notesMasterIdLst>
    <p:notesMasterId r:id="rId6"/>
  </p:notesMasterIdLst>
  <p:sldIdLst>
    <p:sldId id="265" r:id="rId5"/>
  </p:sldIdLst>
  <p:sldSz cx="30275213" cy="4280376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39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Kirchner Sala" userId="09c03b46-6e44-4227-b2e1-4c3c4d98c523" providerId="ADAL" clId="{42E7D2AE-BFCC-43A4-9F17-ED9BDE49EF63}"/>
    <pc:docChg chg="modSld">
      <pc:chgData name="Laura Kirchner Sala" userId="09c03b46-6e44-4227-b2e1-4c3c4d98c523" providerId="ADAL" clId="{42E7D2AE-BFCC-43A4-9F17-ED9BDE49EF63}" dt="2019-07-25T08:41:42.262" v="11" actId="14100"/>
      <pc:docMkLst>
        <pc:docMk/>
      </pc:docMkLst>
      <pc:sldChg chg="modSp">
        <pc:chgData name="Laura Kirchner Sala" userId="09c03b46-6e44-4227-b2e1-4c3c4d98c523" providerId="ADAL" clId="{42E7D2AE-BFCC-43A4-9F17-ED9BDE49EF63}" dt="2019-07-25T08:41:42.262" v="11" actId="14100"/>
        <pc:sldMkLst>
          <pc:docMk/>
          <pc:sldMk cId="803913009" sldId="265"/>
        </pc:sldMkLst>
        <pc:spChg chg="mod">
          <ac:chgData name="Laura Kirchner Sala" userId="09c03b46-6e44-4227-b2e1-4c3c4d98c523" providerId="ADAL" clId="{42E7D2AE-BFCC-43A4-9F17-ED9BDE49EF63}" dt="2019-07-25T08:41:42.262" v="11" actId="14100"/>
          <ac:spMkLst>
            <pc:docMk/>
            <pc:sldMk cId="803913009" sldId="265"/>
            <ac:spMk id="9" creationId="{E14E120D-6297-4207-B04F-D31DB909083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127C0-8AFA-704E-8AAC-B3C6F9D7BE58}" type="datetimeFigureOut">
              <a:rPr lang="es-ES_tradnl" smtClean="0"/>
              <a:t>25/07/2019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53521-FC14-9941-B2D4-E98F60963F6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06412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contenido 8">
            <a:extLst>
              <a:ext uri="{FF2B5EF4-FFF2-40B4-BE49-F238E27FC236}">
                <a16:creationId xmlns:a16="http://schemas.microsoft.com/office/drawing/2014/main" id="{B37A8DDF-0A0A-4CA2-91E7-B2A0DB1CAD35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74141" y="33756612"/>
            <a:ext cx="9278777" cy="5025207"/>
          </a:xfrm>
          <a:solidFill>
            <a:srgbClr val="0A3C5C"/>
          </a:solidFill>
        </p:spPr>
        <p:txBody>
          <a:bodyPr lIns="288000" tIns="288000" rIns="216000" bIns="108000"/>
          <a:lstStyle>
            <a:lvl1pPr marL="0" indent="0">
              <a:spcBef>
                <a:spcPts val="200"/>
              </a:spcBef>
              <a:spcAft>
                <a:spcPts val="200"/>
              </a:spcAft>
              <a:buNone/>
              <a:defRPr sz="4400" b="1" i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4000"/>
            </a:lvl2pPr>
            <a:lvl3pPr>
              <a:spcBef>
                <a:spcPts val="200"/>
              </a:spcBef>
              <a:spcAft>
                <a:spcPts val="200"/>
              </a:spcAft>
              <a:defRPr sz="3600"/>
            </a:lvl3pPr>
            <a:lvl4pPr>
              <a:spcBef>
                <a:spcPts val="200"/>
              </a:spcBef>
              <a:spcAft>
                <a:spcPts val="200"/>
              </a:spcAft>
              <a:defRPr sz="3200"/>
            </a:lvl4pPr>
            <a:lvl5pPr>
              <a:spcBef>
                <a:spcPts val="200"/>
              </a:spcBef>
              <a:spcAft>
                <a:spcPts val="200"/>
              </a:spcAft>
              <a:defRPr sz="2800"/>
            </a:lvl5pPr>
          </a:lstStyle>
          <a:p>
            <a:pPr lvl="0"/>
            <a:r>
              <a:rPr lang="es-ES_tradnl" err="1"/>
              <a:t>Conclusions</a:t>
            </a:r>
            <a:endParaRPr lang="es-ES_tradnl"/>
          </a:p>
          <a:p>
            <a:pPr lvl="0"/>
            <a:endParaRPr lang="ca-ES"/>
          </a:p>
          <a:p>
            <a:pPr lvl="0"/>
            <a:r>
              <a:rPr lang="ca-ES"/>
              <a:t>Contingut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2203D6BC-7EEA-4C08-B67A-A232BA3BC1BB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5587663" y="12037518"/>
            <a:ext cx="13809662" cy="7655255"/>
          </a:xfrm>
        </p:spPr>
        <p:txBody>
          <a:bodyPr/>
          <a:lstStyle>
            <a:lvl1pPr marL="0" indent="0">
              <a:spcBef>
                <a:spcPts val="200"/>
              </a:spcBef>
              <a:spcAft>
                <a:spcPts val="200"/>
              </a:spcAft>
              <a:buNone/>
              <a:defRPr sz="4400"/>
            </a:lvl1pPr>
            <a:lvl2pPr>
              <a:spcBef>
                <a:spcPts val="200"/>
              </a:spcBef>
              <a:spcAft>
                <a:spcPts val="200"/>
              </a:spcAft>
              <a:defRPr sz="4000"/>
            </a:lvl2pPr>
            <a:lvl3pPr>
              <a:spcBef>
                <a:spcPts val="200"/>
              </a:spcBef>
              <a:spcAft>
                <a:spcPts val="200"/>
              </a:spcAft>
              <a:defRPr sz="3600"/>
            </a:lvl3pPr>
            <a:lvl4pPr>
              <a:spcBef>
                <a:spcPts val="200"/>
              </a:spcBef>
              <a:spcAft>
                <a:spcPts val="200"/>
              </a:spcAft>
              <a:defRPr sz="3200"/>
            </a:lvl4pPr>
            <a:lvl5pPr>
              <a:spcBef>
                <a:spcPts val="200"/>
              </a:spcBef>
              <a:spcAft>
                <a:spcPts val="200"/>
              </a:spcAft>
              <a:defRPr/>
            </a:lvl5pPr>
          </a:lstStyle>
          <a:p>
            <a:pPr lvl="0"/>
            <a:r>
              <a:rPr lang="es-ES_tradnl" err="1"/>
              <a:t>Contingut</a:t>
            </a:r>
            <a:endParaRPr lang="es-ES_tradnl"/>
          </a:p>
        </p:txBody>
      </p:sp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id="{DB97CE58-FAFC-4A77-989F-DC75B91C4034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77888" y="12037520"/>
            <a:ext cx="14191424" cy="21186082"/>
          </a:xfrm>
        </p:spPr>
        <p:txBody>
          <a:bodyPr/>
          <a:lstStyle>
            <a:lvl1pPr marL="0" indent="0">
              <a:spcBef>
                <a:spcPts val="200"/>
              </a:spcBef>
              <a:spcAft>
                <a:spcPts val="200"/>
              </a:spcAft>
              <a:buNone/>
              <a:defRPr sz="4400"/>
            </a:lvl1pPr>
            <a:lvl2pPr>
              <a:spcBef>
                <a:spcPts val="200"/>
              </a:spcBef>
              <a:spcAft>
                <a:spcPts val="200"/>
              </a:spcAft>
              <a:defRPr sz="4000"/>
            </a:lvl2pPr>
            <a:lvl3pPr>
              <a:spcBef>
                <a:spcPts val="200"/>
              </a:spcBef>
              <a:spcAft>
                <a:spcPts val="200"/>
              </a:spcAft>
              <a:defRPr sz="3600"/>
            </a:lvl3pPr>
            <a:lvl4pPr>
              <a:spcBef>
                <a:spcPts val="200"/>
              </a:spcBef>
              <a:spcAft>
                <a:spcPts val="200"/>
              </a:spcAft>
              <a:defRPr sz="3200"/>
            </a:lvl4pPr>
            <a:lvl5pPr>
              <a:spcBef>
                <a:spcPts val="200"/>
              </a:spcBef>
              <a:spcAft>
                <a:spcPts val="200"/>
              </a:spcAft>
              <a:defRPr sz="2800"/>
            </a:lvl5pPr>
          </a:lstStyle>
          <a:p>
            <a:pPr lvl="0"/>
            <a:r>
              <a:rPr lang="es-ES_tradnl" err="1"/>
              <a:t>Contingut</a:t>
            </a:r>
            <a:endParaRPr lang="ca-ES"/>
          </a:p>
        </p:txBody>
      </p:sp>
      <p:sp>
        <p:nvSpPr>
          <p:cNvPr id="14" name="Marcador de contenido 8">
            <a:extLst>
              <a:ext uri="{FF2B5EF4-FFF2-40B4-BE49-F238E27FC236}">
                <a16:creationId xmlns:a16="http://schemas.microsoft.com/office/drawing/2014/main" id="{B04D79BB-0E51-4008-BF10-56A5681F4CF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583155" y="20225783"/>
            <a:ext cx="13809662" cy="6438121"/>
          </a:xfrm>
        </p:spPr>
        <p:txBody>
          <a:bodyPr/>
          <a:lstStyle>
            <a:lvl1pPr marL="0" indent="0">
              <a:spcBef>
                <a:spcPts val="200"/>
              </a:spcBef>
              <a:spcAft>
                <a:spcPts val="200"/>
              </a:spcAft>
              <a:buNone/>
              <a:defRPr sz="4400"/>
            </a:lvl1pPr>
            <a:lvl2pPr>
              <a:spcBef>
                <a:spcPts val="200"/>
              </a:spcBef>
              <a:spcAft>
                <a:spcPts val="200"/>
              </a:spcAft>
              <a:defRPr sz="4000"/>
            </a:lvl2pPr>
            <a:lvl3pPr>
              <a:spcBef>
                <a:spcPts val="200"/>
              </a:spcBef>
              <a:spcAft>
                <a:spcPts val="200"/>
              </a:spcAft>
              <a:defRPr sz="3600"/>
            </a:lvl3pPr>
            <a:lvl4pPr>
              <a:spcBef>
                <a:spcPts val="200"/>
              </a:spcBef>
              <a:spcAft>
                <a:spcPts val="200"/>
              </a:spcAft>
              <a:defRPr sz="3200"/>
            </a:lvl4pPr>
            <a:lvl5pPr>
              <a:spcBef>
                <a:spcPts val="200"/>
              </a:spcBef>
              <a:spcAft>
                <a:spcPts val="200"/>
              </a:spcAft>
              <a:defRPr sz="2800"/>
            </a:lvl5pPr>
          </a:lstStyle>
          <a:p>
            <a:pPr lvl="0"/>
            <a:r>
              <a:rPr lang="es-ES_tradnl" err="1"/>
              <a:t>Contingut</a:t>
            </a:r>
            <a:endParaRPr lang="ca-ES"/>
          </a:p>
        </p:txBody>
      </p:sp>
      <p:sp>
        <p:nvSpPr>
          <p:cNvPr id="15" name="Marcador de contenido 8">
            <a:extLst>
              <a:ext uri="{FF2B5EF4-FFF2-40B4-BE49-F238E27FC236}">
                <a16:creationId xmlns:a16="http://schemas.microsoft.com/office/drawing/2014/main" id="{B37A8DDF-0A0A-4CA2-91E7-B2A0DB1CAD3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587664" y="27196914"/>
            <a:ext cx="13809662" cy="6026687"/>
          </a:xfrm>
          <a:noFill/>
        </p:spPr>
        <p:txBody>
          <a:bodyPr lIns="216000" tIns="108000" rIns="216000" bIns="108000"/>
          <a:lstStyle>
            <a:lvl1pPr marL="0" indent="0">
              <a:spcBef>
                <a:spcPts val="200"/>
              </a:spcBef>
              <a:spcAft>
                <a:spcPts val="200"/>
              </a:spcAft>
              <a:buNone/>
              <a:defRPr sz="4400"/>
            </a:lvl1pPr>
            <a:lvl2pPr>
              <a:spcBef>
                <a:spcPts val="200"/>
              </a:spcBef>
              <a:spcAft>
                <a:spcPts val="200"/>
              </a:spcAft>
              <a:defRPr sz="4000"/>
            </a:lvl2pPr>
            <a:lvl3pPr>
              <a:spcBef>
                <a:spcPts val="200"/>
              </a:spcBef>
              <a:spcAft>
                <a:spcPts val="200"/>
              </a:spcAft>
              <a:defRPr sz="3600"/>
            </a:lvl3pPr>
            <a:lvl4pPr>
              <a:spcBef>
                <a:spcPts val="200"/>
              </a:spcBef>
              <a:spcAft>
                <a:spcPts val="200"/>
              </a:spcAft>
              <a:defRPr sz="3200"/>
            </a:lvl4pPr>
            <a:lvl5pPr>
              <a:spcBef>
                <a:spcPts val="200"/>
              </a:spcBef>
              <a:spcAft>
                <a:spcPts val="200"/>
              </a:spcAft>
              <a:defRPr sz="2800"/>
            </a:lvl5pPr>
          </a:lstStyle>
          <a:p>
            <a:pPr lvl="0"/>
            <a:r>
              <a:rPr lang="es-ES_tradnl" err="1"/>
              <a:t>Contingut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6" hasCustomPrompt="1"/>
          </p:nvPr>
        </p:nvSpPr>
        <p:spPr>
          <a:xfrm>
            <a:off x="877888" y="6278206"/>
            <a:ext cx="28519437" cy="199548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6000"/>
            </a:lvl1pPr>
          </a:lstStyle>
          <a:p>
            <a:pPr algn="l"/>
            <a:r>
              <a:rPr lang="es-ES_tradnl" sz="5400" b="1" err="1"/>
              <a:t>Títol</a:t>
            </a:r>
            <a:br>
              <a:rPr lang="es-ES_tradnl" sz="5400" b="1"/>
            </a:br>
            <a:r>
              <a:rPr lang="es-ES_tradnl" sz="5400" err="1">
                <a:latin typeface="Roboto Light" charset="0"/>
                <a:ea typeface="Roboto Light" charset="0"/>
                <a:cs typeface="Roboto Light" charset="0"/>
              </a:rPr>
              <a:t>subtítul</a:t>
            </a:r>
            <a:endParaRPr lang="es-ES_tradnl" sz="5400" b="0">
              <a:latin typeface="Noticia Text" charset="0"/>
              <a:ea typeface="Noticia Text" charset="0"/>
              <a:cs typeface="Noticia Text" charset="0"/>
            </a:endParaRPr>
          </a:p>
        </p:txBody>
      </p:sp>
      <p:sp>
        <p:nvSpPr>
          <p:cNvPr id="10" name="Marcador de contenido 9"/>
          <p:cNvSpPr>
            <a:spLocks noGrp="1"/>
          </p:cNvSpPr>
          <p:nvPr>
            <p:ph sz="quarter" idx="17" hasCustomPrompt="1"/>
          </p:nvPr>
        </p:nvSpPr>
        <p:spPr>
          <a:xfrm>
            <a:off x="877888" y="8573157"/>
            <a:ext cx="28519437" cy="2638745"/>
          </a:xfrm>
        </p:spPr>
        <p:txBody>
          <a:bodyPr>
            <a:normAutofit/>
          </a:bodyPr>
          <a:lstStyle>
            <a:lvl1pPr marL="0" indent="0" algn="l">
              <a:buNone/>
              <a:defRPr sz="4100"/>
            </a:lvl1pPr>
          </a:lstStyle>
          <a:p>
            <a:pPr algn="l"/>
            <a:r>
              <a:rPr lang="es-ES_tradnl" sz="4400" b="0" err="1">
                <a:latin typeface="Noticia Text" charset="0"/>
                <a:ea typeface="Noticia Text" charset="0"/>
                <a:cs typeface="Noticia Text" charset="0"/>
              </a:rPr>
              <a:t>Destacat</a:t>
            </a:r>
            <a:endParaRPr lang="es-ES_tradnl" sz="4400" b="0">
              <a:latin typeface="Noticia Text" charset="0"/>
              <a:ea typeface="Noticia Text" charset="0"/>
              <a:cs typeface="Noticia Text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5419" y="39975275"/>
            <a:ext cx="15097822" cy="158800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41" y="507014"/>
            <a:ext cx="28523184" cy="4517136"/>
          </a:xfrm>
          <a:prstGeom prst="rect">
            <a:avLst/>
          </a:prstGeom>
        </p:spPr>
      </p:pic>
      <p:sp>
        <p:nvSpPr>
          <p:cNvPr id="6" name="Marcador de contenido 5"/>
          <p:cNvSpPr>
            <a:spLocks noGrp="1"/>
          </p:cNvSpPr>
          <p:nvPr>
            <p:ph sz="quarter" idx="18" hasCustomPrompt="1"/>
          </p:nvPr>
        </p:nvSpPr>
        <p:spPr>
          <a:xfrm>
            <a:off x="24212550" y="5245747"/>
            <a:ext cx="5184775" cy="678802"/>
          </a:xfrm>
        </p:spPr>
        <p:txBody>
          <a:bodyPr>
            <a:normAutofit/>
          </a:bodyPr>
          <a:lstStyle>
            <a:lvl1pPr marL="0" indent="0" algn="r">
              <a:buNone/>
              <a:defRPr sz="4400"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s-ES_tradnl" err="1"/>
              <a:t>autors</a:t>
            </a:r>
            <a:endParaRPr lang="es-ES_tradnl"/>
          </a:p>
        </p:txBody>
      </p:sp>
      <p:sp>
        <p:nvSpPr>
          <p:cNvPr id="22" name="Marcador de contenido 21"/>
          <p:cNvSpPr>
            <a:spLocks noGrp="1"/>
          </p:cNvSpPr>
          <p:nvPr>
            <p:ph sz="quarter" idx="19" hasCustomPrompt="1"/>
          </p:nvPr>
        </p:nvSpPr>
        <p:spPr>
          <a:xfrm>
            <a:off x="10578242" y="33756612"/>
            <a:ext cx="9282525" cy="5091143"/>
          </a:xfrm>
          <a:solidFill>
            <a:srgbClr val="0A3C5C"/>
          </a:solidFill>
        </p:spPr>
        <p:txBody>
          <a:bodyPr lIns="288000" tIns="288000">
            <a:normAutofit/>
          </a:bodyPr>
          <a:lstStyle>
            <a:lvl1pPr marL="0" indent="0">
              <a:buNone/>
              <a:defRPr sz="4000" b="0" i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  <a:lvl2pPr marL="1135319" indent="0">
              <a:buNone/>
              <a:defRPr/>
            </a:lvl2pPr>
            <a:lvl3pPr marL="2270638" indent="0">
              <a:buNone/>
              <a:defRPr/>
            </a:lvl3pPr>
            <a:lvl4pPr marL="3405957" indent="0">
              <a:buNone/>
              <a:defRPr/>
            </a:lvl4pPr>
            <a:lvl5pPr marL="4541276" indent="0">
              <a:buNone/>
              <a:defRPr/>
            </a:lvl5pPr>
          </a:lstStyle>
          <a:p>
            <a:pPr lvl="0"/>
            <a:r>
              <a:rPr lang="es-ES_tradnl" err="1"/>
              <a:t>Conclusions</a:t>
            </a:r>
            <a:endParaRPr lang="es-ES_tradnl"/>
          </a:p>
        </p:txBody>
      </p:sp>
      <p:sp>
        <p:nvSpPr>
          <p:cNvPr id="24" name="Marcador de contenido 21"/>
          <p:cNvSpPr>
            <a:spLocks noGrp="1"/>
          </p:cNvSpPr>
          <p:nvPr>
            <p:ph sz="quarter" idx="20" hasCustomPrompt="1"/>
          </p:nvPr>
        </p:nvSpPr>
        <p:spPr>
          <a:xfrm>
            <a:off x="20286091" y="33756612"/>
            <a:ext cx="9106726" cy="5091143"/>
          </a:xfrm>
          <a:solidFill>
            <a:srgbClr val="0A3C5C"/>
          </a:solidFill>
        </p:spPr>
        <p:txBody>
          <a:bodyPr lIns="288000" tIns="288000"/>
          <a:lstStyle>
            <a:lvl1pPr marL="0" indent="0">
              <a:buNone/>
              <a:defRPr sz="4000" b="0" i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  <a:lvl2pPr marL="1135319" indent="0">
              <a:buNone/>
              <a:defRPr/>
            </a:lvl2pPr>
            <a:lvl3pPr marL="2270638" indent="0">
              <a:buNone/>
              <a:defRPr/>
            </a:lvl3pPr>
            <a:lvl4pPr marL="3405957" indent="0">
              <a:buNone/>
              <a:defRPr/>
            </a:lvl4pPr>
            <a:lvl5pPr marL="4541276" indent="0">
              <a:buNone/>
              <a:defRPr/>
            </a:lvl5pPr>
          </a:lstStyle>
          <a:p>
            <a:pPr lvl="0"/>
            <a:r>
              <a:rPr lang="es-ES_tradnl" err="1"/>
              <a:t>Conclusions</a:t>
            </a:r>
            <a:endParaRPr lang="es-ES_tradnl"/>
          </a:p>
        </p:txBody>
      </p:sp>
      <p:sp>
        <p:nvSpPr>
          <p:cNvPr id="25" name="CuadroTexto 24"/>
          <p:cNvSpPr txBox="1"/>
          <p:nvPr userDrawn="1"/>
        </p:nvSpPr>
        <p:spPr>
          <a:xfrm>
            <a:off x="877887" y="39342301"/>
            <a:ext cx="7520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err="1">
                <a:latin typeface="Roboto" charset="0"/>
                <a:ea typeface="Roboto" charset="0"/>
                <a:cs typeface="Roboto" charset="0"/>
              </a:rPr>
              <a:t>Institucions</a:t>
            </a:r>
            <a:r>
              <a:rPr lang="es-ES_tradnl" sz="2400">
                <a:latin typeface="Roboto" charset="0"/>
                <a:ea typeface="Roboto" charset="0"/>
                <a:cs typeface="Roboto" charset="0"/>
              </a:rPr>
              <a:t> promotores del programa</a:t>
            </a:r>
          </a:p>
        </p:txBody>
      </p:sp>
      <p:sp>
        <p:nvSpPr>
          <p:cNvPr id="26" name="CuadroTexto 25"/>
          <p:cNvSpPr txBox="1"/>
          <p:nvPr userDrawn="1"/>
        </p:nvSpPr>
        <p:spPr>
          <a:xfrm>
            <a:off x="13740447" y="39294174"/>
            <a:ext cx="7520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err="1">
                <a:latin typeface="Roboto" charset="0"/>
                <a:ea typeface="Roboto" charset="0"/>
                <a:cs typeface="Roboto" charset="0"/>
              </a:rPr>
              <a:t>Institucions</a:t>
            </a:r>
            <a:r>
              <a:rPr lang="es-ES_tradnl" sz="2400">
                <a:latin typeface="Roboto" charset="0"/>
                <a:ea typeface="Roboto" charset="0"/>
                <a:cs typeface="Roboto" charset="0"/>
              </a:rPr>
              <a:t> </a:t>
            </a:r>
            <a:r>
              <a:rPr lang="es-ES_tradnl" sz="2400" err="1">
                <a:latin typeface="Roboto" charset="0"/>
                <a:ea typeface="Roboto" charset="0"/>
                <a:cs typeface="Roboto" charset="0"/>
              </a:rPr>
              <a:t>membres</a:t>
            </a:r>
            <a:r>
              <a:rPr lang="es-ES_tradnl" sz="2400">
                <a:latin typeface="Roboto" charset="0"/>
                <a:ea typeface="Roboto" charset="0"/>
                <a:cs typeface="Roboto" charset="0"/>
              </a:rPr>
              <a:t> </a:t>
            </a:r>
            <a:r>
              <a:rPr lang="es-ES_tradnl" sz="2400" err="1">
                <a:latin typeface="Roboto" charset="0"/>
                <a:ea typeface="Roboto" charset="0"/>
                <a:cs typeface="Roboto" charset="0"/>
              </a:rPr>
              <a:t>d’Ivàlua</a:t>
            </a:r>
            <a:endParaRPr lang="es-ES_tradnl" sz="240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27" name="CuadroTexto 26"/>
          <p:cNvSpPr txBox="1"/>
          <p:nvPr userDrawn="1"/>
        </p:nvSpPr>
        <p:spPr>
          <a:xfrm>
            <a:off x="10659687" y="41908739"/>
            <a:ext cx="8952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err="1">
                <a:latin typeface="Roboto" charset="0"/>
                <a:ea typeface="Roboto" charset="0"/>
                <a:cs typeface="Roboto" charset="0"/>
              </a:rPr>
              <a:t>ivalua.cat</a:t>
            </a:r>
            <a:r>
              <a:rPr lang="es-ES_tradnl" sz="3200" b="1">
                <a:latin typeface="Roboto" charset="0"/>
                <a:ea typeface="Roboto" charset="0"/>
                <a:cs typeface="Roboto" charset="0"/>
              </a:rPr>
              <a:t>    |    @</a:t>
            </a:r>
            <a:r>
              <a:rPr lang="es-ES_tradnl" sz="3200" b="1" err="1">
                <a:latin typeface="Roboto" charset="0"/>
                <a:ea typeface="Roboto" charset="0"/>
                <a:cs typeface="Roboto" charset="0"/>
              </a:rPr>
              <a:t>ivalua_cat</a:t>
            </a:r>
            <a:r>
              <a:rPr lang="es-ES_tradnl" sz="3200" b="1">
                <a:latin typeface="Roboto" charset="0"/>
                <a:ea typeface="Roboto" charset="0"/>
                <a:cs typeface="Roboto" charset="0"/>
              </a:rPr>
              <a:t>    |    </a:t>
            </a:r>
            <a:r>
              <a:rPr lang="es-ES_tradnl" sz="3200" b="1" err="1">
                <a:latin typeface="Roboto" charset="0"/>
                <a:ea typeface="Roboto" charset="0"/>
                <a:cs typeface="Roboto" charset="0"/>
              </a:rPr>
              <a:t>info@ivalua.cat</a:t>
            </a:r>
            <a:endParaRPr lang="es-ES_tradnl" sz="3200" b="1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4" name="Marcador de imagen 3"/>
          <p:cNvSpPr>
            <a:spLocks noGrp="1"/>
          </p:cNvSpPr>
          <p:nvPr>
            <p:ph type="pic" sz="quarter" idx="21" hasCustomPrompt="1"/>
          </p:nvPr>
        </p:nvSpPr>
        <p:spPr>
          <a:xfrm>
            <a:off x="874713" y="40035264"/>
            <a:ext cx="3624135" cy="1543965"/>
          </a:xfrm>
        </p:spPr>
        <p:txBody>
          <a:bodyPr/>
          <a:lstStyle>
            <a:lvl1pPr marL="0" indent="0">
              <a:buNone/>
              <a:defRPr sz="4000">
                <a:latin typeface="+mj-lt"/>
              </a:defRPr>
            </a:lvl1pPr>
          </a:lstStyle>
          <a:p>
            <a:r>
              <a:rPr lang="es-ES_tradnl"/>
              <a:t>logo</a:t>
            </a:r>
          </a:p>
        </p:txBody>
      </p:sp>
      <p:sp>
        <p:nvSpPr>
          <p:cNvPr id="29" name="Marcador de imagen 3"/>
          <p:cNvSpPr>
            <a:spLocks noGrp="1"/>
          </p:cNvSpPr>
          <p:nvPr>
            <p:ph type="pic" sz="quarter" idx="22" hasCustomPrompt="1"/>
          </p:nvPr>
        </p:nvSpPr>
        <p:spPr>
          <a:xfrm>
            <a:off x="4773907" y="40035264"/>
            <a:ext cx="3624135" cy="1543965"/>
          </a:xfrm>
        </p:spPr>
        <p:txBody>
          <a:bodyPr/>
          <a:lstStyle>
            <a:lvl1pPr marL="0" indent="0">
              <a:buNone/>
              <a:defRPr sz="4000">
                <a:latin typeface="+mj-lt"/>
              </a:defRPr>
            </a:lvl1pPr>
          </a:lstStyle>
          <a:p>
            <a:r>
              <a:rPr lang="es-ES_tradnl"/>
              <a:t>logo</a:t>
            </a:r>
          </a:p>
        </p:txBody>
      </p:sp>
      <p:sp>
        <p:nvSpPr>
          <p:cNvPr id="30" name="Marcador de imagen 3"/>
          <p:cNvSpPr>
            <a:spLocks noGrp="1"/>
          </p:cNvSpPr>
          <p:nvPr>
            <p:ph type="pic" sz="quarter" idx="23" hasCustomPrompt="1"/>
          </p:nvPr>
        </p:nvSpPr>
        <p:spPr>
          <a:xfrm>
            <a:off x="8673101" y="40035264"/>
            <a:ext cx="3624135" cy="1543965"/>
          </a:xfrm>
        </p:spPr>
        <p:txBody>
          <a:bodyPr/>
          <a:lstStyle>
            <a:lvl1pPr marL="0" indent="0">
              <a:buNone/>
              <a:defRPr sz="4000">
                <a:latin typeface="+mj-lt"/>
              </a:defRPr>
            </a:lvl1pPr>
          </a:lstStyle>
          <a:p>
            <a:r>
              <a:rPr lang="es-ES_tradnl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53820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16522-C221-4DC6-9C03-BA47F4354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021B7A8-4D24-4C2F-A532-47BEB14D3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63947B-C484-4FB2-80C7-F68A12B94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BFDF-D3D7-4DC8-95E1-C9A3AF5CA0A7}" type="datetimeFigureOut">
              <a:rPr lang="ca-ES" smtClean="0"/>
              <a:t>25/07/2019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6CC5C2-B002-4BC7-99C4-25C86395C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900737-6BE1-4ABF-9EF3-9CD6AA9C2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51B6-C14D-4428-9B07-599C768B1A5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12690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57280C8-5CBF-4B6E-BC87-C12A912DB0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665699" y="2278904"/>
            <a:ext cx="6528093" cy="36274211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BFA1F61-2F23-4A01-8251-AEF7D77CF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81421" y="2278904"/>
            <a:ext cx="19205838" cy="36274211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035407-2CCC-4424-98BE-C5A845BFF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BFDF-D3D7-4DC8-95E1-C9A3AF5CA0A7}" type="datetimeFigureOut">
              <a:rPr lang="ca-ES" smtClean="0"/>
              <a:t>25/07/2019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A6DF2E-6B54-48A2-AF29-6488A8317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3DAC33-16F8-43DE-8526-1EF21C1FC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51B6-C14D-4428-9B07-599C768B1A5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71881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E38C56-255E-4FF3-AA26-8DF413C1C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42AC0F-4C64-4C02-96F0-7D9347C6CC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7902C7-9453-47D4-A724-E121749C3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BFDF-D3D7-4DC8-95E1-C9A3AF5CA0A7}" type="datetimeFigureOut">
              <a:rPr lang="ca-ES" smtClean="0"/>
              <a:t>25/07/2019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62E3AB-B563-4410-A739-E7DC4E8A4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A11B45-88B0-4617-90E8-FCDA20C1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51B6-C14D-4428-9B07-599C768B1A5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7326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D089E2-9815-40EC-9735-A45C18C8E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742EEC-818E-4382-8C9A-94BF43941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ABF54C-C5C6-40AD-8E5B-7239D5FCC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BFDF-D3D7-4DC8-95E1-C9A3AF5CA0A7}" type="datetimeFigureOut">
              <a:rPr lang="ca-ES" smtClean="0"/>
              <a:t>25/07/2019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4A3F18-6971-4ACB-B311-8FB96C203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CB47A2-4E96-462F-AFFA-6420CE1F1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51B6-C14D-4428-9B07-599C768B1A5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1780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D6CF33-8C19-4FE1-8DAD-D3D08CB1D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653" y="10671222"/>
            <a:ext cx="26112371" cy="17805173"/>
          </a:xfrm>
        </p:spPr>
        <p:txBody>
          <a:bodyPr anchor="b"/>
          <a:lstStyle>
            <a:lvl1pPr>
              <a:defRPr sz="14899"/>
            </a:lvl1pPr>
          </a:lstStyle>
          <a:p>
            <a:r>
              <a:rPr lang="es-ES_tradnl"/>
              <a:t>Clic para editar título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DACF0B-6653-4654-8E29-D475A1D9F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653" y="28644839"/>
            <a:ext cx="26112371" cy="9363320"/>
          </a:xfrm>
        </p:spPr>
        <p:txBody>
          <a:bodyPr/>
          <a:lstStyle>
            <a:lvl1pPr marL="0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1pPr>
            <a:lvl2pPr marL="1135319" indent="0">
              <a:buNone/>
              <a:defRPr sz="4966">
                <a:solidFill>
                  <a:schemeClr val="tx1">
                    <a:tint val="75000"/>
                  </a:schemeClr>
                </a:solidFill>
              </a:defRPr>
            </a:lvl2pPr>
            <a:lvl3pPr marL="2270638" indent="0">
              <a:buNone/>
              <a:defRPr sz="4470">
                <a:solidFill>
                  <a:schemeClr val="tx1">
                    <a:tint val="75000"/>
                  </a:schemeClr>
                </a:solidFill>
              </a:defRPr>
            </a:lvl3pPr>
            <a:lvl4pPr marL="3405957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4pPr>
            <a:lvl5pPr marL="4541276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5pPr>
            <a:lvl6pPr marL="5676595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6pPr>
            <a:lvl7pPr marL="6811914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7pPr>
            <a:lvl8pPr marL="7947233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8pPr>
            <a:lvl9pPr marL="9082552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679354-80DF-46B7-9FBD-2C1AB1C62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BFDF-D3D7-4DC8-95E1-C9A3AF5CA0A7}" type="datetimeFigureOut">
              <a:rPr lang="ca-ES" smtClean="0"/>
              <a:t>25/07/2019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801BB9-6099-4A2C-9492-463E999A4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AE2264-B068-4894-A75F-FC8341D1C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51B6-C14D-4428-9B07-599C768B1A5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2136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D04712-CE09-46FE-BB43-F08F395E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2AB2E4-0A63-4AFB-A2D9-1295F522F6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ca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30A2130-C7D1-4FB1-AF2C-22CC58F35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ca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C3AE16-147E-4EE3-BDCA-F02EC91A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BFDF-D3D7-4DC8-95E1-C9A3AF5CA0A7}" type="datetimeFigureOut">
              <a:rPr lang="ca-ES" smtClean="0"/>
              <a:t>25/07/2019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E8C78F-331B-45C7-BFF8-1E896F914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8AF815-F9D4-433F-972F-413D24451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51B6-C14D-4428-9B07-599C768B1A5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24784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10BBB9-2E04-4A37-AE48-E1699470B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4" y="2278907"/>
            <a:ext cx="26112371" cy="8273416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8FEBD7-36C0-474A-B8D4-1D2AD067A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5365" y="10492870"/>
            <a:ext cx="12807833" cy="5142393"/>
          </a:xfrm>
        </p:spPr>
        <p:txBody>
          <a:bodyPr anchor="b"/>
          <a:lstStyle>
            <a:lvl1pPr marL="0" indent="0">
              <a:buNone/>
              <a:defRPr sz="5960" b="1"/>
            </a:lvl1pPr>
            <a:lvl2pPr marL="1135319" indent="0">
              <a:buNone/>
              <a:defRPr sz="4966" b="1"/>
            </a:lvl2pPr>
            <a:lvl3pPr marL="2270638" indent="0">
              <a:buNone/>
              <a:defRPr sz="4470" b="1"/>
            </a:lvl3pPr>
            <a:lvl4pPr marL="3405957" indent="0">
              <a:buNone/>
              <a:defRPr sz="3973" b="1"/>
            </a:lvl4pPr>
            <a:lvl5pPr marL="4541276" indent="0">
              <a:buNone/>
              <a:defRPr sz="3973" b="1"/>
            </a:lvl5pPr>
            <a:lvl6pPr marL="5676595" indent="0">
              <a:buNone/>
              <a:defRPr sz="3973" b="1"/>
            </a:lvl6pPr>
            <a:lvl7pPr marL="6811914" indent="0">
              <a:buNone/>
              <a:defRPr sz="3973" b="1"/>
            </a:lvl7pPr>
            <a:lvl8pPr marL="7947233" indent="0">
              <a:buNone/>
              <a:defRPr sz="3973" b="1"/>
            </a:lvl8pPr>
            <a:lvl9pPr marL="9082552" indent="0">
              <a:buNone/>
              <a:defRPr sz="3973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F4BF82-00FD-483D-A876-25AA1EFC46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85365" y="15635264"/>
            <a:ext cx="12807833" cy="22997117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ca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A1E638A-36BF-40D9-8986-30D18E77C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326827" y="10492870"/>
            <a:ext cx="12870909" cy="5142393"/>
          </a:xfrm>
        </p:spPr>
        <p:txBody>
          <a:bodyPr anchor="b"/>
          <a:lstStyle>
            <a:lvl1pPr marL="0" indent="0">
              <a:buNone/>
              <a:defRPr sz="5960" b="1"/>
            </a:lvl1pPr>
            <a:lvl2pPr marL="1135319" indent="0">
              <a:buNone/>
              <a:defRPr sz="4966" b="1"/>
            </a:lvl2pPr>
            <a:lvl3pPr marL="2270638" indent="0">
              <a:buNone/>
              <a:defRPr sz="4470" b="1"/>
            </a:lvl3pPr>
            <a:lvl4pPr marL="3405957" indent="0">
              <a:buNone/>
              <a:defRPr sz="3973" b="1"/>
            </a:lvl4pPr>
            <a:lvl5pPr marL="4541276" indent="0">
              <a:buNone/>
              <a:defRPr sz="3973" b="1"/>
            </a:lvl5pPr>
            <a:lvl6pPr marL="5676595" indent="0">
              <a:buNone/>
              <a:defRPr sz="3973" b="1"/>
            </a:lvl6pPr>
            <a:lvl7pPr marL="6811914" indent="0">
              <a:buNone/>
              <a:defRPr sz="3973" b="1"/>
            </a:lvl7pPr>
            <a:lvl8pPr marL="7947233" indent="0">
              <a:buNone/>
              <a:defRPr sz="3973" b="1"/>
            </a:lvl8pPr>
            <a:lvl9pPr marL="9082552" indent="0">
              <a:buNone/>
              <a:defRPr sz="3973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1011724-3341-44E5-BC7C-3BEFB6FDBD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326827" y="15635264"/>
            <a:ext cx="12870909" cy="22997117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ca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11B2801-5230-4211-B44C-EAA26E657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BFDF-D3D7-4DC8-95E1-C9A3AF5CA0A7}" type="datetimeFigureOut">
              <a:rPr lang="ca-ES" smtClean="0"/>
              <a:t>25/07/2019</a:t>
            </a:fld>
            <a:endParaRPr lang="ca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12296FA-91C6-4DBE-82B1-72E49D505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A4C4270-0247-4696-B1C0-4937B4E51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51B6-C14D-4428-9B07-599C768B1A5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88411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8C014B-6261-4D61-BC93-925EB7CCA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5A92352-88F5-40DE-95CB-D098B836C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BFDF-D3D7-4DC8-95E1-C9A3AF5CA0A7}" type="datetimeFigureOut">
              <a:rPr lang="ca-ES" smtClean="0"/>
              <a:t>25/07/2019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C2B1A90-166F-4637-8E71-F3584D158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6205F64-947A-4EE7-A666-F52F35C8A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51B6-C14D-4428-9B07-599C768B1A5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30650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9ADC760-6A72-4547-A7B9-BB095E85D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BFDF-D3D7-4DC8-95E1-C9A3AF5CA0A7}" type="datetimeFigureOut">
              <a:rPr lang="ca-ES" smtClean="0"/>
              <a:t>25/07/2019</a:t>
            </a:fld>
            <a:endParaRPr lang="ca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D8EB4DD-355C-4767-9114-1E1C8D203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355B68C-3610-40EC-80E8-889A39304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51B6-C14D-4428-9B07-599C768B1A5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21600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E92466-8561-40B5-97DF-7A1F699F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6" y="2853584"/>
            <a:ext cx="9764543" cy="9987545"/>
          </a:xfrm>
        </p:spPr>
        <p:txBody>
          <a:bodyPr anchor="b"/>
          <a:lstStyle>
            <a:lvl1pPr>
              <a:defRPr sz="7946"/>
            </a:lvl1pPr>
          </a:lstStyle>
          <a:p>
            <a:r>
              <a:rPr lang="es-ES_tradnl"/>
              <a:t>Clic para editar título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6F8DCD-FB4E-418B-87D5-217CC2E2E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0909" y="6162952"/>
            <a:ext cx="15326827" cy="30418415"/>
          </a:xfrm>
        </p:spPr>
        <p:txBody>
          <a:bodyPr/>
          <a:lstStyle>
            <a:lvl1pPr>
              <a:defRPr sz="7946"/>
            </a:lvl1pPr>
            <a:lvl2pPr>
              <a:defRPr sz="6953"/>
            </a:lvl2pPr>
            <a:lvl3pPr>
              <a:defRPr sz="5960"/>
            </a:lvl3pPr>
            <a:lvl4pPr>
              <a:defRPr sz="4966"/>
            </a:lvl4pPr>
            <a:lvl5pPr>
              <a:defRPr sz="4966"/>
            </a:lvl5pPr>
            <a:lvl6pPr>
              <a:defRPr sz="4966"/>
            </a:lvl6pPr>
            <a:lvl7pPr>
              <a:defRPr sz="4966"/>
            </a:lvl7pPr>
            <a:lvl8pPr>
              <a:defRPr sz="4966"/>
            </a:lvl8pPr>
            <a:lvl9pPr>
              <a:defRPr sz="4966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F27EA2E-4097-4ED2-AE61-8B4CCF475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366" y="12841129"/>
            <a:ext cx="9764543" cy="23789780"/>
          </a:xfrm>
        </p:spPr>
        <p:txBody>
          <a:bodyPr/>
          <a:lstStyle>
            <a:lvl1pPr marL="0" indent="0">
              <a:buNone/>
              <a:defRPr sz="3973"/>
            </a:lvl1pPr>
            <a:lvl2pPr marL="1135319" indent="0">
              <a:buNone/>
              <a:defRPr sz="3476"/>
            </a:lvl2pPr>
            <a:lvl3pPr marL="2270638" indent="0">
              <a:buNone/>
              <a:defRPr sz="2980"/>
            </a:lvl3pPr>
            <a:lvl4pPr marL="3405957" indent="0">
              <a:buNone/>
              <a:defRPr sz="2483"/>
            </a:lvl4pPr>
            <a:lvl5pPr marL="4541276" indent="0">
              <a:buNone/>
              <a:defRPr sz="2483"/>
            </a:lvl5pPr>
            <a:lvl6pPr marL="5676595" indent="0">
              <a:buNone/>
              <a:defRPr sz="2483"/>
            </a:lvl6pPr>
            <a:lvl7pPr marL="6811914" indent="0">
              <a:buNone/>
              <a:defRPr sz="2483"/>
            </a:lvl7pPr>
            <a:lvl8pPr marL="7947233" indent="0">
              <a:buNone/>
              <a:defRPr sz="2483"/>
            </a:lvl8pPr>
            <a:lvl9pPr marL="9082552" indent="0">
              <a:buNone/>
              <a:defRPr sz="2483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28FF449-68DD-4F03-BA54-538D5871D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BFDF-D3D7-4DC8-95E1-C9A3AF5CA0A7}" type="datetimeFigureOut">
              <a:rPr lang="ca-ES" smtClean="0"/>
              <a:t>25/07/2019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7C7827-849D-4362-883B-676344907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B45CBB-F770-420B-88D3-C406B3DC0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51B6-C14D-4428-9B07-599C768B1A5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7328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7AA03A-D225-4A42-9727-5092AC7E1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6" y="2853584"/>
            <a:ext cx="9764543" cy="9987545"/>
          </a:xfrm>
        </p:spPr>
        <p:txBody>
          <a:bodyPr anchor="b"/>
          <a:lstStyle>
            <a:lvl1pPr>
              <a:defRPr sz="7946"/>
            </a:lvl1pPr>
          </a:lstStyle>
          <a:p>
            <a:r>
              <a:rPr lang="es-ES_tradnl"/>
              <a:t>Clic para editar título</a:t>
            </a:r>
            <a:endParaRPr lang="ca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943FEBB-29DE-4C9A-9D09-7497963CBF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870909" y="6162952"/>
            <a:ext cx="15326827" cy="30418415"/>
          </a:xfrm>
        </p:spPr>
        <p:txBody>
          <a:bodyPr/>
          <a:lstStyle>
            <a:lvl1pPr marL="0" indent="0">
              <a:buNone/>
              <a:defRPr sz="7946"/>
            </a:lvl1pPr>
            <a:lvl2pPr marL="1135319" indent="0">
              <a:buNone/>
              <a:defRPr sz="6953"/>
            </a:lvl2pPr>
            <a:lvl3pPr marL="2270638" indent="0">
              <a:buNone/>
              <a:defRPr sz="5960"/>
            </a:lvl3pPr>
            <a:lvl4pPr marL="3405957" indent="0">
              <a:buNone/>
              <a:defRPr sz="4966"/>
            </a:lvl4pPr>
            <a:lvl5pPr marL="4541276" indent="0">
              <a:buNone/>
              <a:defRPr sz="4966"/>
            </a:lvl5pPr>
            <a:lvl6pPr marL="5676595" indent="0">
              <a:buNone/>
              <a:defRPr sz="4966"/>
            </a:lvl6pPr>
            <a:lvl7pPr marL="6811914" indent="0">
              <a:buNone/>
              <a:defRPr sz="4966"/>
            </a:lvl7pPr>
            <a:lvl8pPr marL="7947233" indent="0">
              <a:buNone/>
              <a:defRPr sz="4966"/>
            </a:lvl8pPr>
            <a:lvl9pPr marL="9082552" indent="0">
              <a:buNone/>
              <a:defRPr sz="4966"/>
            </a:lvl9pPr>
          </a:lstStyle>
          <a:p>
            <a:r>
              <a:rPr lang="es-ES_tradnl"/>
              <a:t>Arrastre la imagen al marcador de posición o haga clic en el icono para agregarla</a:t>
            </a:r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7BC31E-12BD-48BA-A902-E416036BEF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366" y="12841129"/>
            <a:ext cx="9764543" cy="23789780"/>
          </a:xfrm>
        </p:spPr>
        <p:txBody>
          <a:bodyPr/>
          <a:lstStyle>
            <a:lvl1pPr marL="0" indent="0">
              <a:buNone/>
              <a:defRPr sz="3973"/>
            </a:lvl1pPr>
            <a:lvl2pPr marL="1135319" indent="0">
              <a:buNone/>
              <a:defRPr sz="3476"/>
            </a:lvl2pPr>
            <a:lvl3pPr marL="2270638" indent="0">
              <a:buNone/>
              <a:defRPr sz="2980"/>
            </a:lvl3pPr>
            <a:lvl4pPr marL="3405957" indent="0">
              <a:buNone/>
              <a:defRPr sz="2483"/>
            </a:lvl4pPr>
            <a:lvl5pPr marL="4541276" indent="0">
              <a:buNone/>
              <a:defRPr sz="2483"/>
            </a:lvl5pPr>
            <a:lvl6pPr marL="5676595" indent="0">
              <a:buNone/>
              <a:defRPr sz="2483"/>
            </a:lvl6pPr>
            <a:lvl7pPr marL="6811914" indent="0">
              <a:buNone/>
              <a:defRPr sz="2483"/>
            </a:lvl7pPr>
            <a:lvl8pPr marL="7947233" indent="0">
              <a:buNone/>
              <a:defRPr sz="2483"/>
            </a:lvl8pPr>
            <a:lvl9pPr marL="9082552" indent="0">
              <a:buNone/>
              <a:defRPr sz="2483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BDE7E14-5FE9-4A3C-BE15-2B2FF8FC2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BFDF-D3D7-4DC8-95E1-C9A3AF5CA0A7}" type="datetimeFigureOut">
              <a:rPr lang="ca-ES" smtClean="0"/>
              <a:t>25/07/2019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45E626A-F679-41D3-A155-6900353F3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D15658-2615-4F2C-8DDE-2175156F8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51B6-C14D-4428-9B07-599C768B1A5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5400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A0F080F-FDB6-487A-8F47-0C13F332D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421" y="2278907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0463C7-BA98-4ADF-8AF0-144FC35DE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39DE73-7946-4629-AE10-7CBA7A05F0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81421" y="39672750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1BFDF-D3D7-4DC8-95E1-C9A3AF5CA0A7}" type="datetimeFigureOut">
              <a:rPr lang="ca-ES" smtClean="0"/>
              <a:t>25/07/2019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D76343-9F93-4AC6-BA49-5DE60D06C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028665" y="39672750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A68051-85D0-447A-BDB2-E387C0120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381869" y="39672750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C51B6-C14D-4428-9B07-599C768B1A5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0364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2270638" rtl="0" eaLnBrk="1" latinLnBrk="0" hangingPunct="1">
        <a:lnSpc>
          <a:spcPct val="90000"/>
        </a:lnSpc>
        <a:spcBef>
          <a:spcPct val="0"/>
        </a:spcBef>
        <a:buNone/>
        <a:defRPr sz="109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660" indent="-567660" algn="l" defTabSz="2270638" rtl="0" eaLnBrk="1" latinLnBrk="0" hangingPunct="1">
        <a:lnSpc>
          <a:spcPct val="90000"/>
        </a:lnSpc>
        <a:spcBef>
          <a:spcPts val="2483"/>
        </a:spcBef>
        <a:buFont typeface="Arial" panose="020B0604020202020204" pitchFamily="34" charset="0"/>
        <a:buChar char="•"/>
        <a:defRPr sz="6953" kern="1200">
          <a:solidFill>
            <a:schemeClr val="tx1"/>
          </a:solidFill>
          <a:latin typeface="+mn-lt"/>
          <a:ea typeface="+mn-ea"/>
          <a:cs typeface="+mn-cs"/>
        </a:defRPr>
      </a:lvl1pPr>
      <a:lvl2pPr marL="1702979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2838298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966" kern="1200">
          <a:solidFill>
            <a:schemeClr val="tx1"/>
          </a:solidFill>
          <a:latin typeface="+mn-lt"/>
          <a:ea typeface="+mn-ea"/>
          <a:cs typeface="+mn-cs"/>
        </a:defRPr>
      </a:lvl3pPr>
      <a:lvl4pPr marL="3973617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5108936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6244255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7379574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8514893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650212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1pPr>
      <a:lvl2pPr marL="1135319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2pPr>
      <a:lvl3pPr marL="2270638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3pPr>
      <a:lvl4pPr marL="3405957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4541276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5676595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6811914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7947233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082552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Marcador de contenido 5">
            <a:extLst>
              <a:ext uri="{FF2B5EF4-FFF2-40B4-BE49-F238E27FC236}">
                <a16:creationId xmlns:a16="http://schemas.microsoft.com/office/drawing/2014/main" id="{20FA270D-93C4-4B6A-95DD-AB5639A8527B}"/>
              </a:ext>
            </a:extLst>
          </p:cNvPr>
          <p:cNvSpPr txBox="1">
            <a:spLocks/>
          </p:cNvSpPr>
          <p:nvPr/>
        </p:nvSpPr>
        <p:spPr>
          <a:xfrm>
            <a:off x="15808459" y="20621165"/>
            <a:ext cx="13816800" cy="11238302"/>
          </a:xfrm>
          <a:prstGeom prst="rect">
            <a:avLst/>
          </a:prstGeom>
          <a:noFill/>
        </p:spPr>
        <p:txBody>
          <a:bodyPr vert="horz" lIns="216000" tIns="108000" rIns="216000" bIns="108000" rtlCol="0">
            <a:normAutofit/>
          </a:bodyPr>
          <a:lstStyle>
            <a:lvl1pPr marL="0" indent="0" algn="l" defTabSz="227063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02979" indent="-567660" algn="l" defTabSz="227063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38298" indent="-567660" algn="l" defTabSz="227063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73617" indent="-567660" algn="l" defTabSz="227063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08936" indent="-567660" algn="l" defTabSz="227063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44255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79574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14893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650212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2400"/>
              </a:spcBef>
            </a:pPr>
            <a:r>
              <a:rPr lang="en-US" sz="3600" b="1" dirty="0"/>
              <a:t>Which housing interventions work better to reduce social exclusion?</a:t>
            </a:r>
          </a:p>
          <a:p>
            <a:pPr algn="just">
              <a:spcBef>
                <a:spcPts val="2400"/>
              </a:spcBef>
            </a:pPr>
            <a:endParaRPr lang="en-US" sz="3600" b="1" dirty="0"/>
          </a:p>
          <a:p>
            <a:pPr algn="just">
              <a:spcBef>
                <a:spcPts val="2400"/>
              </a:spcBef>
            </a:pPr>
            <a:endParaRPr lang="en-US" sz="3600" b="1" dirty="0"/>
          </a:p>
          <a:p>
            <a:pPr algn="just">
              <a:spcBef>
                <a:spcPts val="2400"/>
              </a:spcBef>
            </a:pPr>
            <a:endParaRPr lang="en-US" sz="3600" dirty="0"/>
          </a:p>
          <a:p>
            <a:pPr algn="just">
              <a:spcBef>
                <a:spcPts val="2400"/>
              </a:spcBef>
            </a:pPr>
            <a:endParaRPr lang="en-US" sz="3600" dirty="0"/>
          </a:p>
          <a:p>
            <a:pPr marL="571500" indent="-57150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Rent subsidies and social housing have no significant impact on adults’ income or employment outcomes.</a:t>
            </a:r>
          </a:p>
          <a:p>
            <a:pPr marL="571500" indent="-57150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Housing vouchers (rent subsidies) in the USA may have a positive impact on children’s education, future employment and income through a “neighborhood effect”.</a:t>
            </a:r>
          </a:p>
          <a:p>
            <a:pPr marL="571500" indent="-57150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Rent subsidies and social housing have a positive impact on mental health outcomes.</a:t>
            </a:r>
          </a:p>
          <a:p>
            <a:pPr marL="571500" indent="-57150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Housing renewal and energy efficiency interventions have a positive impact on health thanks to improved temperatures and housing conditions.</a:t>
            </a:r>
            <a:endParaRPr lang="en-US" sz="32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3200" dirty="0"/>
          </a:p>
          <a:p>
            <a:pPr algn="just"/>
            <a:endParaRPr lang="en-US" dirty="0"/>
          </a:p>
        </p:txBody>
      </p:sp>
      <p:sp>
        <p:nvSpPr>
          <p:cNvPr id="37" name="Rectángulo: esquinas redondeadas 36">
            <a:extLst>
              <a:ext uri="{FF2B5EF4-FFF2-40B4-BE49-F238E27FC236}">
                <a16:creationId xmlns:a16="http://schemas.microsoft.com/office/drawing/2014/main" id="{74BAB4BD-C791-4C6F-A56E-8795B29F8274}"/>
              </a:ext>
            </a:extLst>
          </p:cNvPr>
          <p:cNvSpPr/>
          <p:nvPr/>
        </p:nvSpPr>
        <p:spPr>
          <a:xfrm>
            <a:off x="15961669" y="21932435"/>
            <a:ext cx="13644841" cy="2745865"/>
          </a:xfrm>
          <a:prstGeom prst="roundRect">
            <a:avLst>
              <a:gd name="adj" fmla="val 284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7" name="Rectángulo: esquinas redondeadas 46">
            <a:extLst>
              <a:ext uri="{FF2B5EF4-FFF2-40B4-BE49-F238E27FC236}">
                <a16:creationId xmlns:a16="http://schemas.microsoft.com/office/drawing/2014/main" id="{C710CEE2-D98D-431A-8826-D5D5E324E691}"/>
              </a:ext>
            </a:extLst>
          </p:cNvPr>
          <p:cNvSpPr/>
          <p:nvPr/>
        </p:nvSpPr>
        <p:spPr>
          <a:xfrm>
            <a:off x="763343" y="26384250"/>
            <a:ext cx="13816799" cy="4148691"/>
          </a:xfrm>
          <a:prstGeom prst="roundRect">
            <a:avLst>
              <a:gd name="adj" fmla="val 4578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>
              <a:spcBef>
                <a:spcPts val="2483"/>
              </a:spcBef>
            </a:pPr>
            <a:r>
              <a:rPr lang="en-US" sz="3600" b="1">
                <a:solidFill>
                  <a:schemeClr val="tx1"/>
                </a:solidFill>
              </a:rPr>
              <a:t>Where: </a:t>
            </a:r>
            <a:r>
              <a:rPr lang="en-US" sz="3600">
                <a:solidFill>
                  <a:schemeClr val="tx1"/>
                </a:solidFill>
              </a:rPr>
              <a:t>Scopus database, housing policy research institutions</a:t>
            </a:r>
          </a:p>
          <a:p>
            <a:pPr marL="180000">
              <a:spcBef>
                <a:spcPts val="2483"/>
              </a:spcBef>
            </a:pPr>
            <a:r>
              <a:rPr lang="en-US" sz="3600" b="1">
                <a:solidFill>
                  <a:schemeClr val="tx1"/>
                </a:solidFill>
              </a:rPr>
              <a:t>Period: </a:t>
            </a:r>
            <a:r>
              <a:rPr lang="en-US" sz="3600">
                <a:solidFill>
                  <a:schemeClr val="tx1"/>
                </a:solidFill>
              </a:rPr>
              <a:t>2000 - 2018</a:t>
            </a:r>
          </a:p>
          <a:p>
            <a:pPr marL="180000">
              <a:spcBef>
                <a:spcPts val="2483"/>
              </a:spcBef>
            </a:pPr>
            <a:r>
              <a:rPr lang="en-US" sz="3600" b="1">
                <a:solidFill>
                  <a:schemeClr val="tx1"/>
                </a:solidFill>
              </a:rPr>
              <a:t>Exclusion criteria: </a:t>
            </a:r>
            <a:r>
              <a:rPr lang="en-US" sz="3600">
                <a:solidFill>
                  <a:schemeClr val="tx1"/>
                </a:solidFill>
              </a:rPr>
              <a:t>qualitative studies, non-English or Spanish language</a:t>
            </a:r>
          </a:p>
        </p:txBody>
      </p:sp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800CA2A6-84D2-418B-B54F-A620E3058731}"/>
              </a:ext>
            </a:extLst>
          </p:cNvPr>
          <p:cNvSpPr/>
          <p:nvPr/>
        </p:nvSpPr>
        <p:spPr>
          <a:xfrm>
            <a:off x="782996" y="19682042"/>
            <a:ext cx="13816799" cy="6481820"/>
          </a:xfrm>
          <a:prstGeom prst="roundRect">
            <a:avLst>
              <a:gd name="adj" fmla="val 4578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>
              <a:spcBef>
                <a:spcPts val="2400"/>
              </a:spcBef>
            </a:pPr>
            <a:r>
              <a:rPr lang="en-US" sz="3600" b="1">
                <a:solidFill>
                  <a:schemeClr val="tx1"/>
                </a:solidFill>
              </a:rPr>
              <a:t>Population: </a:t>
            </a:r>
            <a:r>
              <a:rPr lang="en-US" sz="3600">
                <a:solidFill>
                  <a:schemeClr val="tx1"/>
                </a:solidFill>
              </a:rPr>
              <a:t>Vulnerable groups, such as low-income families, homeless people, immigrants, young people, elderly</a:t>
            </a:r>
          </a:p>
          <a:p>
            <a:pPr marL="180000">
              <a:spcBef>
                <a:spcPts val="2400"/>
              </a:spcBef>
            </a:pPr>
            <a:r>
              <a:rPr lang="en-US" sz="3600" b="1">
                <a:solidFill>
                  <a:schemeClr val="tx1"/>
                </a:solidFill>
              </a:rPr>
              <a:t>Intervention: </a:t>
            </a:r>
            <a:r>
              <a:rPr lang="en-US" sz="3600">
                <a:solidFill>
                  <a:schemeClr val="tx1"/>
                </a:solidFill>
              </a:rPr>
              <a:t>Housing subsidies/vouchers, Social Housing, Housing renewal, Energy efficiency interventions</a:t>
            </a:r>
          </a:p>
          <a:p>
            <a:pPr marL="180000">
              <a:spcBef>
                <a:spcPts val="2400"/>
              </a:spcBef>
            </a:pPr>
            <a:r>
              <a:rPr lang="en-US" sz="3600" b="1">
                <a:solidFill>
                  <a:schemeClr val="tx1"/>
                </a:solidFill>
              </a:rPr>
              <a:t>Comparison: </a:t>
            </a:r>
            <a:r>
              <a:rPr lang="en-US" sz="3600">
                <a:solidFill>
                  <a:schemeClr val="tx1"/>
                </a:solidFill>
              </a:rPr>
              <a:t>Only studies with robust contrafactual estimation</a:t>
            </a:r>
            <a:endParaRPr lang="en-US" sz="3600" b="1">
              <a:solidFill>
                <a:schemeClr val="tx1"/>
              </a:solidFill>
            </a:endParaRPr>
          </a:p>
          <a:p>
            <a:pPr marL="180000">
              <a:spcBef>
                <a:spcPts val="2400"/>
              </a:spcBef>
            </a:pPr>
            <a:r>
              <a:rPr lang="en-US" sz="3600" b="1">
                <a:solidFill>
                  <a:schemeClr val="tx1"/>
                </a:solidFill>
              </a:rPr>
              <a:t>Outcomes: </a:t>
            </a:r>
            <a:r>
              <a:rPr lang="en-US" sz="3600">
                <a:solidFill>
                  <a:schemeClr val="tx1"/>
                </a:solidFill>
              </a:rPr>
              <a:t>Affordability, quality, income, employment, health, education, crime</a:t>
            </a:r>
            <a:endParaRPr lang="en-US" sz="3600" b="1">
              <a:solidFill>
                <a:schemeClr val="tx1"/>
              </a:solidFill>
            </a:endParaRPr>
          </a:p>
        </p:txBody>
      </p:sp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45B00E86-4B88-488C-85BC-AA6AB26D828F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85306" y="31746989"/>
            <a:ext cx="13816800" cy="7351200"/>
          </a:xfrm>
        </p:spPr>
        <p:txBody>
          <a:bodyPr tIns="540000">
            <a:normAutofit/>
          </a:bodyPr>
          <a:lstStyle/>
          <a:p>
            <a:pPr>
              <a:spcBef>
                <a:spcPts val="5400"/>
              </a:spcBef>
            </a:pPr>
            <a:r>
              <a:rPr lang="en-US" sz="4800" dirty="0"/>
              <a:t>Conclusions</a:t>
            </a:r>
          </a:p>
          <a:p>
            <a:pPr marL="571500" indent="-5715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3600" b="0" dirty="0"/>
              <a:t>The effectiveness of housing policies that stimulate demand, such as rental subsidies, depend to a large extent on the elasticity of the housing offer.</a:t>
            </a:r>
          </a:p>
          <a:p>
            <a:pPr marL="571500" indent="-5715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3600" b="0" dirty="0"/>
              <a:t>Strict eligibility criteria can undermine effectiveness: for example, lock-in effect.</a:t>
            </a:r>
          </a:p>
          <a:p>
            <a:pPr marL="571500" indent="-5715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3600" b="0" dirty="0"/>
              <a:t>Effectiveness of a specific program may differ in countries with different institutional and social frameworks.</a:t>
            </a:r>
          </a:p>
          <a:p>
            <a:pPr marL="571500" indent="-5715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3600" b="0" dirty="0"/>
              <a:t>Accurate population targeting and selection is key to reach those in need and it increases effectiveness. </a:t>
            </a:r>
            <a:endParaRPr lang="en-US" sz="4000" b="0" dirty="0"/>
          </a:p>
          <a:p>
            <a:pPr marL="571500" indent="-571500">
              <a:spcBef>
                <a:spcPts val="2400"/>
              </a:spcBef>
              <a:buFont typeface="Arial" panose="020B0604020202020204" pitchFamily="34" charset="0"/>
              <a:buChar char="•"/>
            </a:pPr>
            <a:endParaRPr lang="en-US" sz="4000" b="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0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676BA08-56DA-4F80-9F9C-7CBF06A114D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5808459" y="12258153"/>
            <a:ext cx="13816800" cy="8222742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2438"/>
              </a:spcBef>
            </a:pPr>
            <a:r>
              <a:rPr lang="en-US" sz="4100" b="1" dirty="0">
                <a:solidFill>
                  <a:srgbClr val="0A3C5C"/>
                </a:solidFill>
              </a:rPr>
              <a:t>Results</a:t>
            </a:r>
            <a:endParaRPr lang="en-US" sz="3600" b="1" dirty="0"/>
          </a:p>
          <a:p>
            <a:pPr algn="just">
              <a:spcBef>
                <a:spcPts val="2400"/>
              </a:spcBef>
            </a:pPr>
            <a:r>
              <a:rPr lang="en-US" sz="3600" b="1" dirty="0"/>
              <a:t>Which housing interventions work better to reduce residential exclusion?</a:t>
            </a:r>
          </a:p>
          <a:p>
            <a:pPr algn="just"/>
            <a:endParaRPr lang="en-US" sz="3600" b="1" dirty="0"/>
          </a:p>
          <a:p>
            <a:pPr algn="just"/>
            <a:endParaRPr lang="en-US" sz="3600" b="1" dirty="0"/>
          </a:p>
          <a:p>
            <a:pPr algn="just"/>
            <a:endParaRPr lang="en-US" sz="3600" b="1" dirty="0"/>
          </a:p>
          <a:p>
            <a:pPr algn="just"/>
            <a:endParaRPr lang="en-US" sz="3600" b="1" dirty="0"/>
          </a:p>
          <a:p>
            <a:pPr algn="just"/>
            <a:endParaRPr lang="en-US" sz="4000" b="1" dirty="0">
              <a:solidFill>
                <a:srgbClr val="0A3C5C"/>
              </a:solidFill>
            </a:endParaRPr>
          </a:p>
          <a:p>
            <a:pPr marL="571500" indent="-57150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Mixed evidence of rent subsidies effectiveness on affordability: decrease of cost/income ratio but potential rent capturing by landlords.</a:t>
            </a:r>
          </a:p>
          <a:p>
            <a:pPr marL="571500" indent="-57150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Housing renewal and energy efficiency interventions have a positive impact on housing quality.</a:t>
            </a:r>
            <a:endParaRPr lang="en-US" sz="32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274479" lvl="1" indent="-571500" algn="just"/>
            <a:endParaRPr lang="en-US" sz="2800" dirty="0"/>
          </a:p>
          <a:p>
            <a:pPr algn="just"/>
            <a:endParaRPr lang="en-US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479DBD84-5066-4F65-B224-12C526573638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</a:pPr>
            <a:r>
              <a:rPr lang="en-US" b="1"/>
              <a:t>Evidence on the Effectiveness of Housing Policies in Reducing Residential and Social Exclusion </a:t>
            </a:r>
          </a:p>
          <a:p>
            <a:pPr>
              <a:spcBef>
                <a:spcPts val="83"/>
              </a:spcBef>
            </a:pPr>
            <a:r>
              <a:rPr lang="en-US">
                <a:latin typeface="Roboto Light" panose="02000000000000000000" pitchFamily="2" charset="0"/>
                <a:ea typeface="Roboto Light" panose="02000000000000000000" pitchFamily="2" charset="0"/>
              </a:rPr>
              <a:t>A Systematic Review of the Literature</a:t>
            </a:r>
          </a:p>
          <a:p>
            <a:endParaRPr lang="en-US"/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E14E120D-6297-4207-B04F-D31DB909083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7765487" y="5245747"/>
            <a:ext cx="11631840" cy="877701"/>
          </a:xfrm>
        </p:spPr>
        <p:txBody>
          <a:bodyPr>
            <a:noAutofit/>
          </a:bodyPr>
          <a:lstStyle/>
          <a:p>
            <a:r>
              <a:rPr lang="ca-ES" sz="3600" dirty="0"/>
              <a:t>Laura Kirchner Sala &amp; Federico Todeschini Pochettino</a:t>
            </a:r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92915DC6-A07B-47E0-8A15-04F791FD1AE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5673107" y="31746988"/>
            <a:ext cx="13816800" cy="7351813"/>
          </a:xfrm>
        </p:spPr>
        <p:txBody>
          <a:bodyPr tIns="540000" rIns="504000">
            <a:normAutofit/>
          </a:bodyPr>
          <a:lstStyle/>
          <a:p>
            <a:pPr>
              <a:spcBef>
                <a:spcPts val="5400"/>
              </a:spcBef>
            </a:pPr>
            <a:r>
              <a:rPr lang="en-US" sz="4800" b="1" dirty="0"/>
              <a:t>Policy implications</a:t>
            </a:r>
          </a:p>
          <a:p>
            <a:pPr marL="685800" indent="-6858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Study and understand the local housing market characteristics before designing and implementing a new policy.</a:t>
            </a:r>
          </a:p>
          <a:p>
            <a:pPr marL="685800" indent="-6858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Promote and introduce evaluation to overcome the lack of robust evidence in certain areas of housing policies in Europe and the limitations when extrapolating the evaluation results.</a:t>
            </a:r>
          </a:p>
          <a:p>
            <a:pPr marL="685800" indent="-6858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Provide information and assessment to potential beneficiaries and landlords.</a:t>
            </a:r>
          </a:p>
        </p:txBody>
      </p:sp>
      <p:sp>
        <p:nvSpPr>
          <p:cNvPr id="15" name="Marcador de contenido 7">
            <a:extLst>
              <a:ext uri="{FF2B5EF4-FFF2-40B4-BE49-F238E27FC236}">
                <a16:creationId xmlns:a16="http://schemas.microsoft.com/office/drawing/2014/main" id="{42DD5AD7-665B-4CA0-9740-1BB925F5AED8}"/>
              </a:ext>
            </a:extLst>
          </p:cNvPr>
          <p:cNvSpPr txBox="1">
            <a:spLocks/>
          </p:cNvSpPr>
          <p:nvPr/>
        </p:nvSpPr>
        <p:spPr>
          <a:xfrm>
            <a:off x="15556503" y="8671921"/>
            <a:ext cx="13837073" cy="6830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2270638" rtl="0" eaLnBrk="1" latinLnBrk="0" hangingPunct="1">
              <a:lnSpc>
                <a:spcPct val="90000"/>
              </a:lnSpc>
              <a:spcBef>
                <a:spcPts val="2483"/>
              </a:spcBef>
              <a:buFont typeface="Arial" panose="020B0604020202020204" pitchFamily="34" charset="0"/>
              <a:buNone/>
              <a:defRPr sz="4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02979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38298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9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73617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08936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44255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79574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14893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650212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50000"/>
              </a:lnSpc>
            </a:pPr>
            <a:endParaRPr lang="ca-ES" sz="3600" b="1"/>
          </a:p>
          <a:p>
            <a:pPr algn="just"/>
            <a:endParaRPr lang="ca-ES" sz="4000"/>
          </a:p>
        </p:txBody>
      </p:sp>
      <p:sp>
        <p:nvSpPr>
          <p:cNvPr id="17" name="Marcador de contenido 3">
            <a:extLst>
              <a:ext uri="{FF2B5EF4-FFF2-40B4-BE49-F238E27FC236}">
                <a16:creationId xmlns:a16="http://schemas.microsoft.com/office/drawing/2014/main" id="{461EA462-3BA7-42D3-841F-97E20CDA9A33}"/>
              </a:ext>
            </a:extLst>
          </p:cNvPr>
          <p:cNvSpPr txBox="1">
            <a:spLocks/>
          </p:cNvSpPr>
          <p:nvPr/>
        </p:nvSpPr>
        <p:spPr>
          <a:xfrm>
            <a:off x="874139" y="12568842"/>
            <a:ext cx="13816800" cy="3747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227063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02979" indent="-567660" algn="l" defTabSz="227063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38298" indent="-567660" algn="l" defTabSz="227063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73617" indent="-567660" algn="l" defTabSz="227063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08936" indent="-567660" algn="l" defTabSz="227063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44255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79574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14893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650212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400"/>
              </a:spcBef>
            </a:pPr>
            <a:r>
              <a:rPr lang="en-US" sz="4100" b="1" dirty="0">
                <a:solidFill>
                  <a:srgbClr val="0A3C5C"/>
                </a:solidFill>
              </a:rPr>
              <a:t>Research Questions</a:t>
            </a:r>
          </a:p>
          <a:p>
            <a:pPr marL="742950" indent="-7429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Which housing interventions work better to reduce residential exclusion?</a:t>
            </a:r>
          </a:p>
          <a:p>
            <a:pPr marL="742950" indent="-7429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Which housing interventions work better to reduce social exclusion?</a:t>
            </a:r>
          </a:p>
          <a:p>
            <a:endParaRPr lang="en-US" b="1" dirty="0">
              <a:solidFill>
                <a:srgbClr val="0A3C5C"/>
              </a:solidFill>
            </a:endParaRPr>
          </a:p>
        </p:txBody>
      </p:sp>
      <p:sp>
        <p:nvSpPr>
          <p:cNvPr id="27" name="Rectángulo: esquinas redondeadas 26">
            <a:extLst>
              <a:ext uri="{FF2B5EF4-FFF2-40B4-BE49-F238E27FC236}">
                <a16:creationId xmlns:a16="http://schemas.microsoft.com/office/drawing/2014/main" id="{1D28BF75-A4DC-4C91-8F5C-F1FB348308CC}"/>
              </a:ext>
            </a:extLst>
          </p:cNvPr>
          <p:cNvSpPr/>
          <p:nvPr/>
        </p:nvSpPr>
        <p:spPr>
          <a:xfrm>
            <a:off x="763344" y="25675370"/>
            <a:ext cx="13816800" cy="1012372"/>
          </a:xfrm>
          <a:prstGeom prst="roundRect">
            <a:avLst>
              <a:gd name="adj" fmla="val 914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00" b="1"/>
              <a:t>Searches</a:t>
            </a:r>
          </a:p>
        </p:txBody>
      </p:sp>
      <p:sp>
        <p:nvSpPr>
          <p:cNvPr id="29" name="Rectángulo: esquinas redondeadas 28">
            <a:extLst>
              <a:ext uri="{FF2B5EF4-FFF2-40B4-BE49-F238E27FC236}">
                <a16:creationId xmlns:a16="http://schemas.microsoft.com/office/drawing/2014/main" id="{B1AEF5A5-D3BF-4745-8238-6D966ED35245}"/>
              </a:ext>
            </a:extLst>
          </p:cNvPr>
          <p:cNvSpPr/>
          <p:nvPr/>
        </p:nvSpPr>
        <p:spPr>
          <a:xfrm>
            <a:off x="785306" y="19079871"/>
            <a:ext cx="13816800" cy="1012372"/>
          </a:xfrm>
          <a:prstGeom prst="roundRect">
            <a:avLst>
              <a:gd name="adj" fmla="val 11022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4100" b="1"/>
              <a:t>PICO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E84DE40D-51EE-4E89-AEC6-7C8EABF6539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77888" y="8573158"/>
            <a:ext cx="28519437" cy="3427292"/>
          </a:xfrm>
        </p:spPr>
        <p:txBody>
          <a:bodyPr>
            <a:normAutofit/>
          </a:bodyPr>
          <a:lstStyle/>
          <a:p>
            <a:pPr algn="just"/>
            <a:r>
              <a:rPr lang="ca-ES" b="1" dirty="0">
                <a:solidFill>
                  <a:schemeClr val="tx2"/>
                </a:solidFill>
              </a:rPr>
              <a:t>Context</a:t>
            </a:r>
          </a:p>
          <a:p>
            <a:pPr lvl="0" algn="just">
              <a:lnSpc>
                <a:spcPct val="100000"/>
              </a:lnSpc>
            </a:pPr>
            <a:r>
              <a:rPr lang="en-US" sz="3600" dirty="0"/>
              <a:t>Limited housing affordability and housing instability can increase the risk of residential and social exclusion. We observe a steady growth of housing price in Barcelona since 2014: rent prices increased 36.4% between 2013 and 2018. The gap between household income and housing prices has widened since 2014: household income increased only 10.1%.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ca-ES" sz="2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Source</a:t>
            </a:r>
            <a:r>
              <a:rPr lang="ca-ES" sz="2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ca-E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Observatori de l’Habitatge a Catalunya (2019). L’Habitatge a la Metròpoli de Barcelona</a:t>
            </a:r>
          </a:p>
          <a:p>
            <a:endParaRPr lang="ca-ES" dirty="0"/>
          </a:p>
        </p:txBody>
      </p:sp>
      <p:sp>
        <p:nvSpPr>
          <p:cNvPr id="28" name="Marcador de contenido 3">
            <a:extLst>
              <a:ext uri="{FF2B5EF4-FFF2-40B4-BE49-F238E27FC236}">
                <a16:creationId xmlns:a16="http://schemas.microsoft.com/office/drawing/2014/main" id="{A2EAD1CE-F338-4A4A-A6CD-7E31B9578AC0}"/>
              </a:ext>
            </a:extLst>
          </p:cNvPr>
          <p:cNvSpPr txBox="1">
            <a:spLocks/>
          </p:cNvSpPr>
          <p:nvPr/>
        </p:nvSpPr>
        <p:spPr>
          <a:xfrm>
            <a:off x="765654" y="16669700"/>
            <a:ext cx="13816800" cy="3069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227063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02979" indent="-567660" algn="l" defTabSz="227063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38298" indent="-567660" algn="l" defTabSz="227063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73617" indent="-567660" algn="l" defTabSz="227063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08936" indent="-567660" algn="l" defTabSz="227063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44255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79574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14893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650212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483"/>
              </a:spcBef>
            </a:pPr>
            <a:r>
              <a:rPr lang="en-US" sz="4100" b="1">
                <a:solidFill>
                  <a:srgbClr val="0A3C5C"/>
                </a:solidFill>
              </a:rPr>
              <a:t>Methodology</a:t>
            </a:r>
          </a:p>
          <a:p>
            <a:pPr>
              <a:spcBef>
                <a:spcPts val="2483"/>
              </a:spcBef>
            </a:pPr>
            <a:r>
              <a:rPr lang="en-US" sz="3600"/>
              <a:t>We developed a search protocol to identify, select and review the relevant literature to answer both research questions. </a:t>
            </a:r>
          </a:p>
        </p:txBody>
      </p:sp>
      <p:pic>
        <p:nvPicPr>
          <p:cNvPr id="39" name="Marcador de posición de imagen 12">
            <a:extLst>
              <a:ext uri="{FF2B5EF4-FFF2-40B4-BE49-F238E27FC236}">
                <a16:creationId xmlns:a16="http://schemas.microsoft.com/office/drawing/2014/main" id="{64BC2051-C791-475A-9B78-DB88F2ACAFF9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39" y="40172360"/>
            <a:ext cx="4265996" cy="1148926"/>
          </a:xfrm>
          <a:prstGeom prst="rect">
            <a:avLst/>
          </a:prstGeom>
        </p:spPr>
      </p:pic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223EC900-ACA7-49DF-9569-1C8D3A1AE300}"/>
              </a:ext>
            </a:extLst>
          </p:cNvPr>
          <p:cNvSpPr/>
          <p:nvPr/>
        </p:nvSpPr>
        <p:spPr>
          <a:xfrm>
            <a:off x="15961670" y="14517286"/>
            <a:ext cx="13644841" cy="2648690"/>
          </a:xfrm>
          <a:prstGeom prst="roundRect">
            <a:avLst>
              <a:gd name="adj" fmla="val 284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1" name="Triángulo isósceles 30">
            <a:extLst>
              <a:ext uri="{FF2B5EF4-FFF2-40B4-BE49-F238E27FC236}">
                <a16:creationId xmlns:a16="http://schemas.microsoft.com/office/drawing/2014/main" id="{FFB52F1F-D83E-4AF1-95A4-6A1DAA2C497F}"/>
              </a:ext>
            </a:extLst>
          </p:cNvPr>
          <p:cNvSpPr/>
          <p:nvPr/>
        </p:nvSpPr>
        <p:spPr>
          <a:xfrm rot="5400000">
            <a:off x="20103808" y="23495826"/>
            <a:ext cx="743378" cy="565058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riángulo isósceles 43">
            <a:extLst>
              <a:ext uri="{FF2B5EF4-FFF2-40B4-BE49-F238E27FC236}">
                <a16:creationId xmlns:a16="http://schemas.microsoft.com/office/drawing/2014/main" id="{BF5D8541-69E6-46F7-B343-A49D17FEF05D}"/>
              </a:ext>
            </a:extLst>
          </p:cNvPr>
          <p:cNvSpPr/>
          <p:nvPr/>
        </p:nvSpPr>
        <p:spPr>
          <a:xfrm rot="5400000">
            <a:off x="25053102" y="15938776"/>
            <a:ext cx="743378" cy="565058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5" name="Triángulo isósceles 44">
            <a:extLst>
              <a:ext uri="{FF2B5EF4-FFF2-40B4-BE49-F238E27FC236}">
                <a16:creationId xmlns:a16="http://schemas.microsoft.com/office/drawing/2014/main" id="{96D57B81-DA2A-40AC-A237-145903690A83}"/>
              </a:ext>
            </a:extLst>
          </p:cNvPr>
          <p:cNvSpPr/>
          <p:nvPr/>
        </p:nvSpPr>
        <p:spPr>
          <a:xfrm rot="5400000">
            <a:off x="20096657" y="15941317"/>
            <a:ext cx="743378" cy="565058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8" name="Rectángulo: esquinas redondeadas 47">
            <a:extLst>
              <a:ext uri="{FF2B5EF4-FFF2-40B4-BE49-F238E27FC236}">
                <a16:creationId xmlns:a16="http://schemas.microsoft.com/office/drawing/2014/main" id="{0A9ACAA1-E0BB-4314-AAEF-C003445BA0DD}"/>
              </a:ext>
            </a:extLst>
          </p:cNvPr>
          <p:cNvSpPr/>
          <p:nvPr/>
        </p:nvSpPr>
        <p:spPr>
          <a:xfrm>
            <a:off x="16319578" y="15513524"/>
            <a:ext cx="3212963" cy="1303236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29 documents found</a:t>
            </a:r>
          </a:p>
        </p:txBody>
      </p:sp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D8F64C66-6770-49D8-A159-673DB91DE053}"/>
              </a:ext>
            </a:extLst>
          </p:cNvPr>
          <p:cNvSpPr/>
          <p:nvPr/>
        </p:nvSpPr>
        <p:spPr>
          <a:xfrm>
            <a:off x="21249840" y="15569687"/>
            <a:ext cx="2934038" cy="1303236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20 full text screened</a:t>
            </a:r>
          </a:p>
        </p:txBody>
      </p:sp>
      <p:sp>
        <p:nvSpPr>
          <p:cNvPr id="50" name="Rectángulo: esquinas redondeadas 49">
            <a:extLst>
              <a:ext uri="{FF2B5EF4-FFF2-40B4-BE49-F238E27FC236}">
                <a16:creationId xmlns:a16="http://schemas.microsoft.com/office/drawing/2014/main" id="{3BCE7CBC-40F1-4E37-BA16-CD8566669D2B}"/>
              </a:ext>
            </a:extLst>
          </p:cNvPr>
          <p:cNvSpPr/>
          <p:nvPr/>
        </p:nvSpPr>
        <p:spPr>
          <a:xfrm>
            <a:off x="26126452" y="15555275"/>
            <a:ext cx="2934038" cy="1303236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14 studies included</a:t>
            </a:r>
          </a:p>
        </p:txBody>
      </p:sp>
      <p:sp>
        <p:nvSpPr>
          <p:cNvPr id="51" name="Rectángulo: esquinas redondeadas 50">
            <a:extLst>
              <a:ext uri="{FF2B5EF4-FFF2-40B4-BE49-F238E27FC236}">
                <a16:creationId xmlns:a16="http://schemas.microsoft.com/office/drawing/2014/main" id="{E01EF605-3B69-411A-8E9B-4DC015709796}"/>
              </a:ext>
            </a:extLst>
          </p:cNvPr>
          <p:cNvSpPr/>
          <p:nvPr/>
        </p:nvSpPr>
        <p:spPr>
          <a:xfrm>
            <a:off x="16319578" y="23088467"/>
            <a:ext cx="3267844" cy="1303236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545 documents found</a:t>
            </a:r>
          </a:p>
        </p:txBody>
      </p:sp>
      <p:sp>
        <p:nvSpPr>
          <p:cNvPr id="34" name="Triángulo isósceles 33">
            <a:extLst>
              <a:ext uri="{FF2B5EF4-FFF2-40B4-BE49-F238E27FC236}">
                <a16:creationId xmlns:a16="http://schemas.microsoft.com/office/drawing/2014/main" id="{93F99D40-03B7-44EB-8E3C-A2D3C59B0F2F}"/>
              </a:ext>
            </a:extLst>
          </p:cNvPr>
          <p:cNvSpPr/>
          <p:nvPr/>
        </p:nvSpPr>
        <p:spPr>
          <a:xfrm rot="5400000">
            <a:off x="24809821" y="23390015"/>
            <a:ext cx="743378" cy="565058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" name="Rectángulo: esquinas redondeadas 34">
            <a:extLst>
              <a:ext uri="{FF2B5EF4-FFF2-40B4-BE49-F238E27FC236}">
                <a16:creationId xmlns:a16="http://schemas.microsoft.com/office/drawing/2014/main" id="{17B64932-39C7-4EB6-8A89-7F4746183975}"/>
              </a:ext>
            </a:extLst>
          </p:cNvPr>
          <p:cNvSpPr/>
          <p:nvPr/>
        </p:nvSpPr>
        <p:spPr>
          <a:xfrm>
            <a:off x="21334696" y="23110062"/>
            <a:ext cx="2934038" cy="1303236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45 full text screened</a:t>
            </a:r>
          </a:p>
        </p:txBody>
      </p:sp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796733FF-42ED-4882-B024-D40C2C3BE301}"/>
              </a:ext>
            </a:extLst>
          </p:cNvPr>
          <p:cNvSpPr/>
          <p:nvPr/>
        </p:nvSpPr>
        <p:spPr>
          <a:xfrm>
            <a:off x="26090830" y="23110062"/>
            <a:ext cx="2934038" cy="1303236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25 studies included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81D3C2F-DE2E-478C-998E-BA7FE6D16D82}"/>
              </a:ext>
            </a:extLst>
          </p:cNvPr>
          <p:cNvSpPr txBox="1"/>
          <p:nvPr/>
        </p:nvSpPr>
        <p:spPr>
          <a:xfrm>
            <a:off x="16323148" y="14740562"/>
            <a:ext cx="4431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2438"/>
              </a:spcBef>
            </a:pPr>
            <a:r>
              <a:rPr lang="en-US" sz="3600" b="1"/>
              <a:t>Search results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7BD08E24-465E-4C5A-AEA4-5CC570D91CC5}"/>
              </a:ext>
            </a:extLst>
          </p:cNvPr>
          <p:cNvSpPr txBox="1"/>
          <p:nvPr/>
        </p:nvSpPr>
        <p:spPr>
          <a:xfrm>
            <a:off x="16319578" y="22245267"/>
            <a:ext cx="4431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2438"/>
              </a:spcBef>
            </a:pPr>
            <a:r>
              <a:rPr lang="en-US" sz="3600" b="1" dirty="0"/>
              <a:t>Search results</a:t>
            </a:r>
          </a:p>
        </p:txBody>
      </p:sp>
    </p:spTree>
    <p:extLst>
      <p:ext uri="{BB962C8B-B14F-4D97-AF65-F5344CB8AC3E}">
        <p14:creationId xmlns:p14="http://schemas.microsoft.com/office/powerpoint/2010/main" val="803913009"/>
      </p:ext>
    </p:extLst>
  </p:cSld>
  <p:clrMapOvr>
    <a:masterClrMapping/>
  </p:clrMapOvr>
</p:sld>
</file>

<file path=ppt/theme/theme1.xml><?xml version="1.0" encoding="utf-8"?>
<a:theme xmlns:a="http://schemas.openxmlformats.org/drawingml/2006/main" name="Ivalua.json">
  <a:themeElements>
    <a:clrScheme name="Ivàlua">
      <a:dk1>
        <a:sysClr val="windowText" lastClr="000000"/>
      </a:dk1>
      <a:lt1>
        <a:sysClr val="window" lastClr="FFFFFF"/>
      </a:lt1>
      <a:dk2>
        <a:srgbClr val="002C4B"/>
      </a:dk2>
      <a:lt2>
        <a:srgbClr val="EEECE1"/>
      </a:lt2>
      <a:accent1>
        <a:srgbClr val="4A5C83"/>
      </a:accent1>
      <a:accent2>
        <a:srgbClr val="C0001B"/>
      </a:accent2>
      <a:accent3>
        <a:srgbClr val="74B2C0"/>
      </a:accent3>
      <a:accent4>
        <a:srgbClr val="336853"/>
      </a:accent4>
      <a:accent5>
        <a:srgbClr val="4B8A7C"/>
      </a:accent5>
      <a:accent6>
        <a:srgbClr val="67AA9E"/>
      </a:accent6>
      <a:hlink>
        <a:srgbClr val="0000FF"/>
      </a:hlink>
      <a:folHlink>
        <a:srgbClr val="800080"/>
      </a:folHlink>
    </a:clrScheme>
    <a:fontScheme name="Ivàlua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" id="{39ABEBEE-5305-4C41-B677-E2CFCBA2E578}" vid="{84C8B477-DA1E-4158-913A-7566B165CB0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D927C5F7947B4AA9A01B44DE9754A1" ma:contentTypeVersion="10" ma:contentTypeDescription="Crea un document nou" ma:contentTypeScope="" ma:versionID="6663865dfcd9e0c519c2bd88e6c218fb">
  <xsd:schema xmlns:xsd="http://www.w3.org/2001/XMLSchema" xmlns:xs="http://www.w3.org/2001/XMLSchema" xmlns:p="http://schemas.microsoft.com/office/2006/metadata/properties" xmlns:ns2="5a89d81b-3191-46dc-ac09-5509665b950d" xmlns:ns3="67c4e9ea-4f8d-416c-82bb-6bead99527f5" targetNamespace="http://schemas.microsoft.com/office/2006/metadata/properties" ma:root="true" ma:fieldsID="4604b5dff8688ad4467afc0cd3a454af" ns2:_="" ns3:_="">
    <xsd:import namespace="5a89d81b-3191-46dc-ac09-5509665b950d"/>
    <xsd:import namespace="67c4e9ea-4f8d-416c-82bb-6bead99527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9d81b-3191-46dc-ac09-5509665b95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c4e9ea-4f8d-416c-82bb-6bead99527f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1F7426-5E72-4572-84EC-5EB72FE6A4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F7B4D2-E6FC-43E0-BA19-DD59526514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9d81b-3191-46dc-ac09-5509665b950d"/>
    <ds:schemaRef ds:uri="67c4e9ea-4f8d-416c-82bb-6bead99527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91CA9F2-6E7B-4913-8283-AE973CAF3A67}">
  <ds:schemaRefs>
    <ds:schemaRef ds:uri="5a89d81b-3191-46dc-ac09-5509665b950d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67c4e9ea-4f8d-416c-82bb-6bead99527f5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Plantilla pòster congrés APPAM inicial</Template>
  <TotalTime>19</TotalTime>
  <Words>518</Words>
  <Application>Microsoft Office PowerPoint</Application>
  <PresentationFormat>Personalizado</PresentationFormat>
  <Paragraphs>57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Noticia Text</vt:lpstr>
      <vt:lpstr>Roboto</vt:lpstr>
      <vt:lpstr>Roboto Light</vt:lpstr>
      <vt:lpstr>Ivalua.json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 chavez</dc:creator>
  <cp:lastModifiedBy>Laura Kirchner Sala</cp:lastModifiedBy>
  <cp:revision>3</cp:revision>
  <dcterms:created xsi:type="dcterms:W3CDTF">2019-07-08T06:40:16Z</dcterms:created>
  <dcterms:modified xsi:type="dcterms:W3CDTF">2019-07-25T08:41:45Z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0x010100C0D927C5F7947B4AA9A01B44DE9754A1</vt:lpwstr>
  </property>
</Properties>
</file>