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592" r:id="rId5"/>
    <p:sldId id="713" r:id="rId6"/>
    <p:sldId id="758" r:id="rId7"/>
    <p:sldId id="775" r:id="rId8"/>
    <p:sldId id="779" r:id="rId9"/>
    <p:sldId id="780" r:id="rId10"/>
    <p:sldId id="770" r:id="rId11"/>
    <p:sldId id="776" r:id="rId12"/>
    <p:sldId id="777" r:id="rId13"/>
    <p:sldId id="771" r:id="rId14"/>
    <p:sldId id="445" r:id="rId15"/>
    <p:sldId id="772" r:id="rId16"/>
    <p:sldId id="773" r:id="rId17"/>
    <p:sldId id="774" r:id="rId18"/>
    <p:sldId id="781" r:id="rId19"/>
    <p:sldId id="704" r:id="rId20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gura Llado, Anna" initials="SLA" lastIdx="1" clrIdx="0">
    <p:extLst>
      <p:ext uri="{19B8F6BF-5375-455C-9EA6-DF929625EA0E}">
        <p15:presenceInfo xmlns:p15="http://schemas.microsoft.com/office/powerpoint/2012/main" userId="Segura Llado, 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A03"/>
    <a:srgbClr val="17375E"/>
    <a:srgbClr val="000000"/>
    <a:srgbClr val="CD0A1E"/>
    <a:srgbClr val="FF7C80"/>
    <a:srgbClr val="F6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49543-DB63-4F4C-889F-BCB358C1A453}" v="379" dt="2019-07-26T13:38:48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02" autoAdjust="0"/>
  </p:normalViewPr>
  <p:slideViewPr>
    <p:cSldViewPr snapToGrid="0">
      <p:cViewPr varScale="1">
        <p:scale>
          <a:sx n="94" d="100"/>
          <a:sy n="94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z  Porras, Jordi" userId="3b99cd08-bbae-43fa-a7a3-526c20e8d211" providerId="ADAL" clId="{4A6FEF17-BB3B-48AB-BEF2-CF1ECE66CD09}"/>
    <pc:docChg chg="modSld">
      <pc:chgData name="Sanz  Porras, Jordi" userId="3b99cd08-bbae-43fa-a7a3-526c20e8d211" providerId="ADAL" clId="{4A6FEF17-BB3B-48AB-BEF2-CF1ECE66CD09}" dt="2019-07-25T10:30:11.384" v="0" actId="20577"/>
      <pc:docMkLst>
        <pc:docMk/>
      </pc:docMkLst>
      <pc:sldChg chg="modSp">
        <pc:chgData name="Sanz  Porras, Jordi" userId="3b99cd08-bbae-43fa-a7a3-526c20e8d211" providerId="ADAL" clId="{4A6FEF17-BB3B-48AB-BEF2-CF1ECE66CD09}" dt="2019-07-25T10:30:11.384" v="0" actId="20577"/>
        <pc:sldMkLst>
          <pc:docMk/>
          <pc:sldMk cId="2165427978" sldId="592"/>
        </pc:sldMkLst>
        <pc:spChg chg="mod">
          <ac:chgData name="Sanz  Porras, Jordi" userId="3b99cd08-bbae-43fa-a7a3-526c20e8d211" providerId="ADAL" clId="{4A6FEF17-BB3B-48AB-BEF2-CF1ECE66CD09}" dt="2019-07-25T10:30:11.384" v="0" actId="20577"/>
          <ac:spMkLst>
            <pc:docMk/>
            <pc:sldMk cId="2165427978" sldId="592"/>
            <ac:spMk id="15" creationId="{00000000-0000-0000-0000-000000000000}"/>
          </ac:spMkLst>
        </pc:spChg>
      </pc:sldChg>
    </pc:docChg>
  </pc:docChgLst>
  <pc:docChgLst>
    <pc:chgData name="Sanz  Porras, Jordi" userId="3b99cd08-bbae-43fa-a7a3-526c20e8d211" providerId="ADAL" clId="{B3949543-DB63-4F4C-889F-BCB358C1A453}"/>
    <pc:docChg chg="addSld modSld">
      <pc:chgData name="Sanz  Porras, Jordi" userId="3b99cd08-bbae-43fa-a7a3-526c20e8d211" providerId="ADAL" clId="{B3949543-DB63-4F4C-889F-BCB358C1A453}" dt="2019-07-26T13:38:48.267" v="409" actId="403"/>
      <pc:docMkLst>
        <pc:docMk/>
      </pc:docMkLst>
      <pc:sldChg chg="modSp">
        <pc:chgData name="Sanz  Porras, Jordi" userId="3b99cd08-bbae-43fa-a7a3-526c20e8d211" providerId="ADAL" clId="{B3949543-DB63-4F4C-889F-BCB358C1A453}" dt="2019-07-26T13:35:47.713" v="242" actId="20577"/>
        <pc:sldMkLst>
          <pc:docMk/>
          <pc:sldMk cId="2165427978" sldId="592"/>
        </pc:sldMkLst>
        <pc:spChg chg="mod">
          <ac:chgData name="Sanz  Porras, Jordi" userId="3b99cd08-bbae-43fa-a7a3-526c20e8d211" providerId="ADAL" clId="{B3949543-DB63-4F4C-889F-BCB358C1A453}" dt="2019-07-26T13:35:47.713" v="242" actId="20577"/>
          <ac:spMkLst>
            <pc:docMk/>
            <pc:sldMk cId="2165427978" sldId="592"/>
            <ac:spMk id="15" creationId="{00000000-0000-0000-0000-000000000000}"/>
          </ac:spMkLst>
        </pc:spChg>
      </pc:sldChg>
      <pc:sldChg chg="modSp">
        <pc:chgData name="Sanz  Porras, Jordi" userId="3b99cd08-bbae-43fa-a7a3-526c20e8d211" providerId="ADAL" clId="{B3949543-DB63-4F4C-889F-BCB358C1A453}" dt="2019-07-26T09:24:09.522" v="220" actId="20577"/>
        <pc:sldMkLst>
          <pc:docMk/>
          <pc:sldMk cId="1345398651" sldId="713"/>
        </pc:sldMkLst>
        <pc:spChg chg="mod">
          <ac:chgData name="Sanz  Porras, Jordi" userId="3b99cd08-bbae-43fa-a7a3-526c20e8d211" providerId="ADAL" clId="{B3949543-DB63-4F4C-889F-BCB358C1A453}" dt="2019-07-26T09:24:09.522" v="220" actId="20577"/>
          <ac:spMkLst>
            <pc:docMk/>
            <pc:sldMk cId="1345398651" sldId="713"/>
            <ac:spMk id="3" creationId="{00000000-0000-0000-0000-000000000000}"/>
          </ac:spMkLst>
        </pc:spChg>
      </pc:sldChg>
      <pc:sldChg chg="modSp">
        <pc:chgData name="Sanz  Porras, Jordi" userId="3b99cd08-bbae-43fa-a7a3-526c20e8d211" providerId="ADAL" clId="{B3949543-DB63-4F4C-889F-BCB358C1A453}" dt="2019-07-25T12:27:52.317" v="4" actId="20577"/>
        <pc:sldMkLst>
          <pc:docMk/>
          <pc:sldMk cId="628437135" sldId="772"/>
        </pc:sldMkLst>
        <pc:spChg chg="mod">
          <ac:chgData name="Sanz  Porras, Jordi" userId="3b99cd08-bbae-43fa-a7a3-526c20e8d211" providerId="ADAL" clId="{B3949543-DB63-4F4C-889F-BCB358C1A453}" dt="2019-07-25T12:27:52.317" v="4" actId="20577"/>
          <ac:spMkLst>
            <pc:docMk/>
            <pc:sldMk cId="628437135" sldId="772"/>
            <ac:spMk id="6" creationId="{482FBFE6-8EB8-4F5D-9F68-3A59361BE86C}"/>
          </ac:spMkLst>
        </pc:spChg>
      </pc:sldChg>
      <pc:sldChg chg="modSp modAnim">
        <pc:chgData name="Sanz  Porras, Jordi" userId="3b99cd08-bbae-43fa-a7a3-526c20e8d211" providerId="ADAL" clId="{B3949543-DB63-4F4C-889F-BCB358C1A453}" dt="2019-07-26T13:38:48.267" v="409" actId="403"/>
        <pc:sldMkLst>
          <pc:docMk/>
          <pc:sldMk cId="238790665" sldId="774"/>
        </pc:sldMkLst>
        <pc:spChg chg="mod">
          <ac:chgData name="Sanz  Porras, Jordi" userId="3b99cd08-bbae-43fa-a7a3-526c20e8d211" providerId="ADAL" clId="{B3949543-DB63-4F4C-889F-BCB358C1A453}" dt="2019-07-26T13:38:48.267" v="409" actId="403"/>
          <ac:spMkLst>
            <pc:docMk/>
            <pc:sldMk cId="238790665" sldId="774"/>
            <ac:spMk id="6" creationId="{482FBFE6-8EB8-4F5D-9F68-3A59361BE86C}"/>
          </ac:spMkLst>
        </pc:spChg>
      </pc:sldChg>
      <pc:sldChg chg="modSp">
        <pc:chgData name="Sanz  Porras, Jordi" userId="3b99cd08-bbae-43fa-a7a3-526c20e8d211" providerId="ADAL" clId="{B3949543-DB63-4F4C-889F-BCB358C1A453}" dt="2019-07-25T12:41:12.763" v="66" actId="20577"/>
        <pc:sldMkLst>
          <pc:docMk/>
          <pc:sldMk cId="4218435818" sldId="776"/>
        </pc:sldMkLst>
        <pc:spChg chg="mod">
          <ac:chgData name="Sanz  Porras, Jordi" userId="3b99cd08-bbae-43fa-a7a3-526c20e8d211" providerId="ADAL" clId="{B3949543-DB63-4F4C-889F-BCB358C1A453}" dt="2019-07-25T12:41:12.763" v="66" actId="20577"/>
          <ac:spMkLst>
            <pc:docMk/>
            <pc:sldMk cId="4218435818" sldId="776"/>
            <ac:spMk id="3" creationId="{00000000-0000-0000-0000-000000000000}"/>
          </ac:spMkLst>
        </pc:spChg>
      </pc:sldChg>
      <pc:sldChg chg="modSp add modAnim">
        <pc:chgData name="Sanz  Porras, Jordi" userId="3b99cd08-bbae-43fa-a7a3-526c20e8d211" providerId="ADAL" clId="{B3949543-DB63-4F4C-889F-BCB358C1A453}" dt="2019-07-26T13:38:41.895" v="407" actId="403"/>
        <pc:sldMkLst>
          <pc:docMk/>
          <pc:sldMk cId="3307991104" sldId="781"/>
        </pc:sldMkLst>
        <pc:spChg chg="mod">
          <ac:chgData name="Sanz  Porras, Jordi" userId="3b99cd08-bbae-43fa-a7a3-526c20e8d211" providerId="ADAL" clId="{B3949543-DB63-4F4C-889F-BCB358C1A453}" dt="2019-07-26T13:38:41.895" v="407" actId="403"/>
          <ac:spMkLst>
            <pc:docMk/>
            <pc:sldMk cId="3307991104" sldId="781"/>
            <ac:spMk id="6" creationId="{482FBFE6-8EB8-4F5D-9F68-3A59361BE8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27264" cy="2236868"/>
          </a:xfrm>
          <a:prstGeom prst="rect">
            <a:avLst/>
          </a:prstGeom>
        </p:spPr>
        <p:txBody>
          <a:bodyPr vert="horz" lIns="180186" tIns="90093" rIns="180186" bIns="90093" rtlCol="0"/>
          <a:lstStyle>
            <a:lvl1pPr algn="l">
              <a:defRPr sz="23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5523232" y="2"/>
            <a:ext cx="4227264" cy="2236868"/>
          </a:xfrm>
          <a:prstGeom prst="rect">
            <a:avLst/>
          </a:prstGeom>
        </p:spPr>
        <p:txBody>
          <a:bodyPr vert="horz" lIns="180186" tIns="90093" rIns="180186" bIns="90093" rtlCol="0"/>
          <a:lstStyle>
            <a:lvl1pPr algn="r">
              <a:defRPr sz="2300"/>
            </a:lvl1pPr>
          </a:lstStyle>
          <a:p>
            <a:fld id="{9FEA954F-82AE-46DE-9F82-E46C5FCE7025}" type="datetimeFigureOut">
              <a:rPr lang="ca-ES" smtClean="0"/>
              <a:pPr/>
              <a:t>26/7/2019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2" y="42493210"/>
            <a:ext cx="4227264" cy="2236868"/>
          </a:xfrm>
          <a:prstGeom prst="rect">
            <a:avLst/>
          </a:prstGeom>
        </p:spPr>
        <p:txBody>
          <a:bodyPr vert="horz" lIns="180186" tIns="90093" rIns="180186" bIns="90093" rtlCol="0" anchor="b"/>
          <a:lstStyle>
            <a:lvl1pPr algn="l">
              <a:defRPr sz="23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523232" y="42493210"/>
            <a:ext cx="4227264" cy="2236868"/>
          </a:xfrm>
          <a:prstGeom prst="rect">
            <a:avLst/>
          </a:prstGeom>
        </p:spPr>
        <p:txBody>
          <a:bodyPr vert="horz" lIns="180186" tIns="90093" rIns="180186" bIns="90093" rtlCol="0" anchor="b"/>
          <a:lstStyle>
            <a:lvl1pPr algn="r">
              <a:defRPr sz="2300"/>
            </a:lvl1pPr>
          </a:lstStyle>
          <a:p>
            <a:fld id="{35873A90-5208-4BFD-A689-646F4F83178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34827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5" y="14"/>
            <a:ext cx="4226200" cy="2236863"/>
          </a:xfrm>
          <a:prstGeom prst="rect">
            <a:avLst/>
          </a:prstGeom>
        </p:spPr>
        <p:txBody>
          <a:bodyPr vert="horz" lIns="180186" tIns="90093" rIns="180186" bIns="90093" rtlCol="0"/>
          <a:lstStyle>
            <a:lvl1pPr algn="l">
              <a:defRPr sz="23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5524319" y="14"/>
            <a:ext cx="4226200" cy="2236863"/>
          </a:xfrm>
          <a:prstGeom prst="rect">
            <a:avLst/>
          </a:prstGeom>
        </p:spPr>
        <p:txBody>
          <a:bodyPr vert="horz" lIns="180186" tIns="90093" rIns="180186" bIns="90093" rtlCol="0"/>
          <a:lstStyle>
            <a:lvl1pPr algn="r">
              <a:defRPr sz="2300"/>
            </a:lvl1pPr>
          </a:lstStyle>
          <a:p>
            <a:fld id="{B50A5D2D-32EC-4222-8BD6-C51172E9D22A}" type="datetimeFigureOut">
              <a:rPr lang="ca-ES" smtClean="0"/>
              <a:pPr/>
              <a:t>26/7/2019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6307138" y="3357563"/>
            <a:ext cx="22366288" cy="1677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0186" tIns="90093" rIns="180186" bIns="90093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975281" y="21250212"/>
            <a:ext cx="7802217" cy="20131765"/>
          </a:xfrm>
          <a:prstGeom prst="rect">
            <a:avLst/>
          </a:prstGeom>
        </p:spPr>
        <p:txBody>
          <a:bodyPr vert="horz" lIns="180186" tIns="90093" rIns="180186" bIns="90093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5" y="42492650"/>
            <a:ext cx="4226200" cy="2236863"/>
          </a:xfrm>
          <a:prstGeom prst="rect">
            <a:avLst/>
          </a:prstGeom>
        </p:spPr>
        <p:txBody>
          <a:bodyPr vert="horz" lIns="180186" tIns="90093" rIns="180186" bIns="90093" rtlCol="0" anchor="b"/>
          <a:lstStyle>
            <a:lvl1pPr algn="l">
              <a:defRPr sz="23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524319" y="42492650"/>
            <a:ext cx="4226200" cy="2236863"/>
          </a:xfrm>
          <a:prstGeom prst="rect">
            <a:avLst/>
          </a:prstGeom>
        </p:spPr>
        <p:txBody>
          <a:bodyPr vert="horz" lIns="180186" tIns="90093" rIns="180186" bIns="90093" rtlCol="0" anchor="b"/>
          <a:lstStyle>
            <a:lvl1pPr algn="r">
              <a:defRPr sz="2300"/>
            </a:lvl1pPr>
          </a:lstStyle>
          <a:p>
            <a:fld id="{7682FB75-757D-466A-AB4F-FDC9E1A3509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3713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307138" y="3357563"/>
            <a:ext cx="22366288" cy="167767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2FB75-757D-466A-AB4F-FDC9E1A35097}" type="slidenum">
              <a:rPr kumimoji="0" lang="ca-ES" sz="2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a-E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34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2F69674-C485-4681-B0B0-6814233FD4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DC02162-7936-4920-8D98-835FCF1A8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lnSpc>
                <a:spcPct val="30000"/>
              </a:lnSpc>
              <a:spcBef>
                <a:spcPct val="50000"/>
              </a:spcBef>
            </a:pPr>
            <a:endParaRPr lang="ca-ES" altLang="ca-ES" sz="1000" b="1">
              <a:solidFill>
                <a:srgbClr val="FFFFFF"/>
              </a:solidFill>
              <a:latin typeface="Helvetica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5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2F69674-C485-4681-B0B0-6814233FD4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DC02162-7936-4920-8D98-835FCF1A8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lnSpc>
                <a:spcPct val="30000"/>
              </a:lnSpc>
              <a:spcBef>
                <a:spcPct val="50000"/>
              </a:spcBef>
            </a:pPr>
            <a:endParaRPr lang="ca-ES" altLang="ca-ES" sz="1000" b="1">
              <a:solidFill>
                <a:srgbClr val="FFFFFF"/>
              </a:solidFill>
              <a:latin typeface="Helvetica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16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307138" y="3357563"/>
            <a:ext cx="22366288" cy="167767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30000"/>
              </a:lnSpc>
              <a:spcBef>
                <a:spcPct val="50000"/>
              </a:spcBef>
            </a:pPr>
            <a:endParaRPr lang="ca-ES" altLang="ca-ES" sz="1900" b="1">
              <a:solidFill>
                <a:srgbClr val="FFFFFF"/>
              </a:solidFill>
              <a:latin typeface="Helvetica" pitchFamily="3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3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2FB75-757D-466A-AB4F-FDC9E1A35097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440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82FB75-757D-466A-AB4F-FDC9E1A35097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552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2FB75-757D-466A-AB4F-FDC9E1A35097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137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200" dirty="0">
                <a:cs typeface="Arial" panose="020B0604020202020204" pitchFamily="34" charset="0"/>
              </a:rPr>
              <a:t>We carry out evaluations of local public policies to help improve them design, implementation, efficiency and effectiveness.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200" dirty="0">
                <a:cs typeface="Arial" panose="020B0604020202020204" pitchFamily="34" charset="0"/>
              </a:rPr>
              <a:t>We </a:t>
            </a:r>
            <a:r>
              <a:rPr lang="en-US" sz="1200" dirty="0" err="1">
                <a:cs typeface="Arial" panose="020B0604020202020204" pitchFamily="34" charset="0"/>
              </a:rPr>
              <a:t>summarise</a:t>
            </a:r>
            <a:r>
              <a:rPr lang="en-US" sz="1200" dirty="0">
                <a:cs typeface="Arial" panose="020B0604020202020204" pitchFamily="34" charset="0"/>
              </a:rPr>
              <a:t> local and international evidence to provide knowledge on specific themes.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200" dirty="0">
                <a:cs typeface="Arial" panose="020B0604020202020204" pitchFamily="34" charset="0"/>
              </a:rPr>
              <a:t>We train public decision-makers and technicians from the administrations in the use of evidence for decision-making, the definition of evaluation questions and the commissioning of evaluations.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200" dirty="0">
                <a:cs typeface="Arial" panose="020B0604020202020204" pitchFamily="34" charset="0"/>
              </a:rPr>
              <a:t>We offer accompaniment and training resources to public administrations and third-sector institutions to help them incorporate evaluation into their activities.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1200" dirty="0">
                <a:cs typeface="Arial" panose="020B0604020202020204" pitchFamily="34" charset="0"/>
              </a:rPr>
              <a:t>We disseminate the results of our own evaluations as well as international evidence to bring them to those responsible for decision-making and to citizens.</a:t>
            </a:r>
          </a:p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2FB75-757D-466A-AB4F-FDC9E1A35097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8848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2FB75-757D-466A-AB4F-FDC9E1A35097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4897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2FB75-757D-466A-AB4F-FDC9E1A35097}" type="slidenum">
              <a:rPr kumimoji="0" lang="ca-ES" sz="2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a-E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1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2F69674-C485-4681-B0B0-6814233FD4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DC02162-7936-4920-8D98-835FCF1A8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lnSpc>
                <a:spcPct val="30000"/>
              </a:lnSpc>
              <a:spcBef>
                <a:spcPct val="50000"/>
              </a:spcBef>
            </a:pPr>
            <a:endParaRPr lang="ca-ES" altLang="ca-ES" sz="1000" b="1">
              <a:solidFill>
                <a:srgbClr val="FFFFFF"/>
              </a:solidFill>
              <a:latin typeface="Helvetica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2F69674-C485-4681-B0B0-6814233FD4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DC02162-7936-4920-8D98-835FCF1A8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lnSpc>
                <a:spcPct val="30000"/>
              </a:lnSpc>
              <a:spcBef>
                <a:spcPct val="50000"/>
              </a:spcBef>
            </a:pPr>
            <a:endParaRPr lang="ca-ES" altLang="ca-ES" sz="1000" b="1">
              <a:solidFill>
                <a:srgbClr val="FFFFFF"/>
              </a:solidFill>
              <a:latin typeface="Helvetica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7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ció">
    <p:bg>
      <p:bgPr>
        <a:solidFill>
          <a:srgbClr val="CD0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326133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F91F9-2318-4AF7-814C-60742B546BED}" type="datetime1">
              <a:rPr lang="ca-ES" smtClean="0"/>
              <a:t>26/7/2019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055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6869-3689-4A4E-B835-B8D9F2E3B34A}" type="datetime1">
              <a:rPr lang="ca-ES" smtClean="0"/>
              <a:t>26/7/2019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537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1A9A-DA4F-4079-A438-F28287D2773D}" type="datetime1">
              <a:rPr lang="ca-ES" smtClean="0"/>
              <a:t>26/7/2019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323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59B2-FAF0-496A-A7DB-B4544F38C856}" type="datetime1">
              <a:rPr lang="ca-ES" smtClean="0"/>
              <a:t>26/7/2019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810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D0A1E"/>
                </a:solidFill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B7D4-10B5-479D-AEC5-2F2D8F5041E1}" type="datetime1">
              <a:rPr lang="ca-ES" smtClean="0"/>
              <a:t>26/7/2019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677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BF33-4C80-4034-964D-3ECC465E8AB3}" type="datetime1">
              <a:rPr lang="ca-ES" smtClean="0"/>
              <a:t>26/7/2019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750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D0A1E"/>
                </a:solidFill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32CC-E2CF-4963-8604-D039ED7586DE}" type="datetime1">
              <a:rPr lang="ca-ES" smtClean="0"/>
              <a:t>26/7/2019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124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1834-760B-404F-A84C-89AA0E035310}" type="datetime1">
              <a:rPr lang="ca-ES" smtClean="0"/>
              <a:t>26/7/2019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120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22A4-459D-43E0-BBE2-09C6DA75A5AA}" type="datetime1">
              <a:rPr lang="ca-ES" smtClean="0"/>
              <a:t>26/7/2019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814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B79A6A-98FE-4904-A639-12C4E964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0326-03E3-47DD-B33B-18CABFEC3655}" type="datetime1">
              <a:rPr lang="ca-ES" smtClean="0"/>
              <a:t>26/7/2019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480FBD-6AF8-4528-95F9-68C33572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F9FD6C-506C-4546-AE53-1F41E544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097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7CCB-42AA-494B-953C-16532B35BFD5}" type="datetime1">
              <a:rPr lang="ca-ES" smtClean="0"/>
              <a:t>26/7/2019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395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4F78-85B3-4E30-B63C-7F7AAE150868}" type="datetime1">
              <a:rPr lang="ca-ES" smtClean="0"/>
              <a:t>26/7/2019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0D13-A0BE-4538-9552-23BE0FD28460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1727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D0A1E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365512" y="6266253"/>
            <a:ext cx="119940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Jordi Sanz</a:t>
            </a:r>
            <a:endParaRPr lang="es-ES" sz="1400" b="1" dirty="0"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28575" cmpd="sng">
            <a:solidFill>
              <a:srgbClr val="CD0A1E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0" y="5156800"/>
            <a:ext cx="9144000" cy="0"/>
          </a:xfrm>
          <a:prstGeom prst="line">
            <a:avLst/>
          </a:prstGeom>
          <a:ln w="28575" cmpd="sng">
            <a:solidFill>
              <a:srgbClr val="CD0A1E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Imagen 6" descr="Captura de pantalla 2017-05-15 a la(s) 17.5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530" y="6329738"/>
            <a:ext cx="266970" cy="180809"/>
          </a:xfrm>
          <a:prstGeom prst="rect">
            <a:avLst/>
          </a:prstGeom>
        </p:spPr>
      </p:pic>
      <p:sp>
        <p:nvSpPr>
          <p:cNvPr id="15" name="Títol 1"/>
          <p:cNvSpPr txBox="1">
            <a:spLocks/>
          </p:cNvSpPr>
          <p:nvPr/>
        </p:nvSpPr>
        <p:spPr>
          <a:xfrm>
            <a:off x="264160" y="1300674"/>
            <a:ext cx="8753340" cy="2060237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D0A1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ca-ES" sz="36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Moving</a:t>
            </a:r>
            <a:r>
              <a:rPr lang="ca-ES" sz="3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ca-ES" sz="36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evidence-based</a:t>
            </a:r>
            <a:r>
              <a:rPr lang="ca-ES" sz="3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ca-ES" sz="36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policy</a:t>
            </a:r>
            <a:r>
              <a:rPr lang="ca-ES" sz="3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ca-ES" sz="36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forward</a:t>
            </a:r>
            <a:r>
              <a:rPr lang="ca-ES" sz="3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ca-ES" sz="36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the</a:t>
            </a:r>
            <a:r>
              <a:rPr lang="ca-ES" sz="3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ca-ES" sz="3600" b="1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contribution</a:t>
            </a:r>
            <a:r>
              <a:rPr lang="ca-ES" sz="36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of Ivàlua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281749" y="287747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Institut Català d’Avaluació de Polítiques Públiques (Ivàlua)</a:t>
            </a:r>
          </a:p>
          <a:p>
            <a:pPr algn="ctr"/>
            <a:endParaRPr lang="ca-ES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ca-ES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Round </a:t>
            </a:r>
            <a:r>
              <a:rPr lang="ca-ES" dirty="0" err="1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table</a:t>
            </a:r>
            <a:r>
              <a:rPr lang="ca-ES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 “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Moving Evidence-Based Policy Making Forward at the Regional and Local Level” </a:t>
            </a:r>
            <a:endParaRPr lang="ca-ES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X:\G0300Afers_externs_representacio_promocio\G0301Representacio\G0360Imatge_corporativa\Logos_Ivalua\Peu_Ivalua_membres\Vigent\peu2016gri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9" y="209183"/>
            <a:ext cx="8891001" cy="5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EDE820F-F921-4247-98D5-AC91111D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8000D13-A0BE-4538-9552-23BE0FD28460}" type="slidenum">
              <a:rPr lang="ca-ES" smtClean="0"/>
              <a:pPr/>
              <a:t>1</a:t>
            </a:fld>
            <a:endParaRPr lang="ca-ES"/>
          </a:p>
        </p:txBody>
      </p:sp>
      <p:pic>
        <p:nvPicPr>
          <p:cNvPr id="11" name="Imagen 10" descr="https://appam.confex.com/appam/int19/banner.jpg">
            <a:extLst>
              <a:ext uri="{FF2B5EF4-FFF2-40B4-BE49-F238E27FC236}">
                <a16:creationId xmlns:a16="http://schemas.microsoft.com/office/drawing/2014/main" id="{8438BB59-30EC-40EE-9237-4D175B691B7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63"/>
          <a:stretch/>
        </p:blipFill>
        <p:spPr>
          <a:xfrm>
            <a:off x="91439" y="5268130"/>
            <a:ext cx="4480560" cy="14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2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71E13-2EF5-4C68-9958-5D6BD373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a-ES" dirty="0"/>
            </a:b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main</a:t>
            </a:r>
            <a:r>
              <a:rPr lang="ca-ES" dirty="0"/>
              <a:t> </a:t>
            </a:r>
            <a:r>
              <a:rPr lang="ca-ES" dirty="0" err="1"/>
              <a:t>barriers</a:t>
            </a:r>
            <a:r>
              <a:rPr lang="ca-ES" dirty="0"/>
              <a:t> to </a:t>
            </a:r>
            <a:r>
              <a:rPr lang="ca-ES" dirty="0" err="1"/>
              <a:t>evaluation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005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BDE795AE-E794-4A13-A7CB-77058CA24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39" y="2066193"/>
            <a:ext cx="7666892" cy="418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r>
              <a:rPr lang="en-GB" altLang="ca-ES" sz="2215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Contenidor de contingut 2">
            <a:extLst>
              <a:ext uri="{FF2B5EF4-FFF2-40B4-BE49-F238E27FC236}">
                <a16:creationId xmlns:a16="http://schemas.microsoft.com/office/drawing/2014/main" id="{482FBFE6-8EB8-4F5D-9F68-3A59361BE86C}"/>
              </a:ext>
            </a:extLst>
          </p:cNvPr>
          <p:cNvSpPr txBox="1">
            <a:spLocks/>
          </p:cNvSpPr>
          <p:nvPr/>
        </p:nvSpPr>
        <p:spPr>
          <a:xfrm>
            <a:off x="2438400" y="1108564"/>
            <a:ext cx="6610350" cy="4177811"/>
          </a:xfrm>
        </p:spPr>
        <p:txBody>
          <a:bodyPr>
            <a:noAutofit/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02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08108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 Unicode MS" pitchFamily="34" charset="-128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 Unicode MS" pitchFamily="34" charset="-128"/>
              <a:buChar char="‣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Roboto"/>
                <a:ea typeface="Roboto" panose="02000000000000000000" pitchFamily="2" charset="0"/>
                <a:cs typeface="Arial"/>
              </a:rPr>
              <a:t>Misunderstanding of the </a:t>
            </a:r>
            <a:r>
              <a:rPr lang="en-US" sz="24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evaluation</a:t>
            </a:r>
            <a:r>
              <a:rPr lang="en-US" sz="2400" dirty="0">
                <a:latin typeface="Roboto"/>
                <a:ea typeface="Roboto" panose="02000000000000000000" pitchFamily="2" charset="0"/>
                <a:cs typeface="Arial"/>
              </a:rPr>
              <a:t>: with monitoring activities, economic audit, organizational or management audit, etc.</a:t>
            </a: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Roboto"/>
                <a:ea typeface="Roboto" panose="02000000000000000000" pitchFamily="2" charset="0"/>
                <a:cs typeface="Arial"/>
              </a:rPr>
              <a:t>Lack of mechanisms to stimulate the demand for evaluations from </a:t>
            </a:r>
            <a:r>
              <a:rPr lang="en-US" sz="24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‘the very beginning’ </a:t>
            </a:r>
            <a:r>
              <a:rPr lang="en-US" sz="2400" dirty="0">
                <a:latin typeface="Roboto"/>
                <a:ea typeface="Roboto" panose="02000000000000000000" pitchFamily="2" charset="0"/>
                <a:cs typeface="Arial"/>
              </a:rPr>
              <a:t>and to predict their use in decision-making and resource allocation processes.</a:t>
            </a: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Roboto"/>
                <a:ea typeface="Roboto" panose="02000000000000000000" pitchFamily="2" charset="0"/>
                <a:cs typeface="Arial"/>
              </a:rPr>
              <a:t>Lack of articulation of </a:t>
            </a:r>
            <a:r>
              <a:rPr lang="en-US" altLang="ca-ES" sz="24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domestic evaluators </a:t>
            </a:r>
            <a:r>
              <a:rPr lang="en-US" altLang="ca-ES" sz="2400" dirty="0">
                <a:latin typeface="Roboto"/>
                <a:ea typeface="Roboto" panose="02000000000000000000" pitchFamily="2" charset="0"/>
                <a:cs typeface="Arial"/>
              </a:rPr>
              <a:t>– which have a ‘diversity’ of evaluation definitions </a:t>
            </a: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Roboto"/>
                <a:ea typeface="Roboto" panose="02000000000000000000" pitchFamily="2" charset="0"/>
                <a:cs typeface="Arial"/>
              </a:rPr>
              <a:t>Lack of sufficient </a:t>
            </a:r>
            <a:r>
              <a:rPr lang="en-US" sz="24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internal technical capacity </a:t>
            </a:r>
            <a:r>
              <a:rPr lang="en-US" sz="2400" dirty="0">
                <a:latin typeface="Roboto"/>
                <a:ea typeface="Roboto" panose="02000000000000000000" pitchFamily="2" charset="0"/>
                <a:cs typeface="Arial"/>
              </a:rPr>
              <a:t>of administrations to promote and define evaluation processes.</a:t>
            </a: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AA956F22-3F19-4862-9D81-2658CB67E553}"/>
              </a:ext>
            </a:extLst>
          </p:cNvPr>
          <p:cNvSpPr txBox="1">
            <a:spLocks/>
          </p:cNvSpPr>
          <p:nvPr/>
        </p:nvSpPr>
        <p:spPr>
          <a:xfrm>
            <a:off x="457200" y="366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D0A1E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l"/>
            <a:r>
              <a:rPr lang="ca-ES" sz="3200" b="1" dirty="0" err="1">
                <a:latin typeface="Roboto"/>
                <a:cs typeface="Arial" panose="020B0604020202020204" pitchFamily="34" charset="0"/>
              </a:rPr>
              <a:t>The</a:t>
            </a:r>
            <a:r>
              <a:rPr lang="ca-ES" sz="3200" b="1" dirty="0">
                <a:latin typeface="Roboto"/>
                <a:cs typeface="Arial" panose="020B0604020202020204" pitchFamily="34" charset="0"/>
              </a:rPr>
              <a:t> </a:t>
            </a:r>
            <a:r>
              <a:rPr lang="ca-ES" sz="3200" b="1" dirty="0" err="1">
                <a:latin typeface="Roboto"/>
                <a:cs typeface="Arial" panose="020B0604020202020204" pitchFamily="34" charset="0"/>
              </a:rPr>
              <a:t>main</a:t>
            </a:r>
            <a:r>
              <a:rPr lang="ca-ES" sz="3200" b="1" dirty="0">
                <a:latin typeface="Roboto"/>
                <a:cs typeface="Arial" panose="020B0604020202020204" pitchFamily="34" charset="0"/>
              </a:rPr>
              <a:t> </a:t>
            </a:r>
            <a:r>
              <a:rPr lang="ca-ES" sz="3200" b="1" dirty="0" err="1">
                <a:latin typeface="Roboto"/>
                <a:cs typeface="Arial" panose="020B0604020202020204" pitchFamily="34" charset="0"/>
              </a:rPr>
              <a:t>barriers</a:t>
            </a:r>
            <a:r>
              <a:rPr lang="ca-ES" sz="3200" b="1" dirty="0">
                <a:latin typeface="Roboto"/>
                <a:cs typeface="Arial" panose="020B0604020202020204" pitchFamily="34" charset="0"/>
              </a:rPr>
              <a:t> to </a:t>
            </a:r>
            <a:r>
              <a:rPr lang="ca-ES" sz="3200" b="1" dirty="0" err="1">
                <a:latin typeface="Roboto"/>
                <a:cs typeface="Arial" panose="020B0604020202020204" pitchFamily="34" charset="0"/>
              </a:rPr>
              <a:t>evaluation</a:t>
            </a:r>
            <a:endParaRPr lang="ca-ES" sz="3200" dirty="0">
              <a:latin typeface="Roboto"/>
              <a:cs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02FA7E-F0A6-4C1C-B63B-AFBFC89F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45" y="1234220"/>
            <a:ext cx="1528048" cy="8858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A2F26D6-B3C4-4D61-8539-516433621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39" y="2534750"/>
            <a:ext cx="1698109" cy="11001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4E52C76-F200-4088-809F-1AE44ABBF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5" y="4061226"/>
            <a:ext cx="1759054" cy="1193644"/>
          </a:xfrm>
          <a:prstGeom prst="rect">
            <a:avLst/>
          </a:prstGeom>
        </p:spPr>
      </p:pic>
      <p:pic>
        <p:nvPicPr>
          <p:cNvPr id="1026" name="Picture 2" descr="Resultat d'imatges de capacity building icon">
            <a:extLst>
              <a:ext uri="{FF2B5EF4-FFF2-40B4-BE49-F238E27FC236}">
                <a16:creationId xmlns:a16="http://schemas.microsoft.com/office/drawing/2014/main" id="{8FFE499C-1C46-4A5D-9D8A-0BFDF2079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3" y="5434337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BDE795AE-E794-4A13-A7CB-77058CA24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39" y="2066193"/>
            <a:ext cx="7666892" cy="418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r>
              <a:rPr lang="en-GB" altLang="ca-ES" sz="2215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Contenidor de contingut 2">
            <a:extLst>
              <a:ext uri="{FF2B5EF4-FFF2-40B4-BE49-F238E27FC236}">
                <a16:creationId xmlns:a16="http://schemas.microsoft.com/office/drawing/2014/main" id="{482FBFE6-8EB8-4F5D-9F68-3A59361BE86C}"/>
              </a:ext>
            </a:extLst>
          </p:cNvPr>
          <p:cNvSpPr txBox="1">
            <a:spLocks/>
          </p:cNvSpPr>
          <p:nvPr/>
        </p:nvSpPr>
        <p:spPr>
          <a:xfrm>
            <a:off x="2133600" y="942094"/>
            <a:ext cx="7010400" cy="6120424"/>
          </a:xfrm>
        </p:spPr>
        <p:txBody>
          <a:bodyPr>
            <a:noAutofit/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02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08108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 Unicode MS" pitchFamily="34" charset="-128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 Unicode MS" pitchFamily="34" charset="-128"/>
              <a:buChar char="‣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Roboto"/>
                <a:ea typeface="Roboto" panose="02000000000000000000" pitchFamily="2" charset="0"/>
                <a:cs typeface="Arial"/>
              </a:rPr>
              <a:t>Underutilization of existing </a:t>
            </a:r>
            <a:r>
              <a:rPr lang="en-US" sz="26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administrative records </a:t>
            </a:r>
            <a:r>
              <a:rPr lang="en-US" sz="2600" dirty="0">
                <a:latin typeface="Roboto"/>
                <a:ea typeface="Roboto" panose="02000000000000000000" pitchFamily="2" charset="0"/>
                <a:cs typeface="Arial"/>
              </a:rPr>
              <a:t>for evaluation purposes.</a:t>
            </a: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Roboto"/>
                <a:ea typeface="Roboto" panose="02000000000000000000" pitchFamily="2" charset="0"/>
                <a:cs typeface="Arial"/>
              </a:rPr>
              <a:t>Lack of effective mechanisms for </a:t>
            </a:r>
            <a:r>
              <a:rPr lang="en-US" sz="26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knowledge transfer</a:t>
            </a:r>
            <a:r>
              <a:rPr lang="en-US" sz="2600" dirty="0">
                <a:latin typeface="Roboto"/>
                <a:ea typeface="Roboto" panose="02000000000000000000" pitchFamily="2" charset="0"/>
                <a:cs typeface="Arial"/>
              </a:rPr>
              <a:t> from the academic world to the administrations.</a:t>
            </a: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Roboto"/>
                <a:ea typeface="Roboto" panose="02000000000000000000" pitchFamily="2" charset="0"/>
                <a:cs typeface="Arial"/>
              </a:rPr>
              <a:t>Diverse </a:t>
            </a:r>
            <a:r>
              <a:rPr lang="en-US" sz="26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degree of institutionalization</a:t>
            </a:r>
            <a:r>
              <a:rPr lang="en-US" sz="2600" dirty="0">
                <a:latin typeface="Roboto"/>
                <a:ea typeface="Roboto" panose="02000000000000000000" pitchFamily="2" charset="0"/>
                <a:cs typeface="Arial"/>
              </a:rPr>
              <a:t> in public administration that ensure that evaluations have some utility: </a:t>
            </a:r>
            <a:r>
              <a:rPr lang="en-US" altLang="ca-ES" sz="2600" dirty="0">
                <a:latin typeface="Roboto"/>
                <a:ea typeface="Roboto" panose="02000000000000000000" pitchFamily="2" charset="0"/>
                <a:cs typeface="Arial"/>
              </a:rPr>
              <a:t>existence of an evaluation unit or a budget for evaluation</a:t>
            </a:r>
            <a:endParaRPr lang="en-US" sz="2600" dirty="0">
              <a:latin typeface="Roboto"/>
              <a:ea typeface="Roboto" panose="02000000000000000000" pitchFamily="2" charset="0"/>
              <a:cs typeface="Arial"/>
            </a:endParaRP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Roboto"/>
                <a:ea typeface="Roboto" panose="02000000000000000000" pitchFamily="2" charset="0"/>
                <a:cs typeface="Arial"/>
              </a:rPr>
              <a:t>Existence of regulatory approaches that formally </a:t>
            </a:r>
            <a:r>
              <a:rPr lang="en-US" sz="26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impose ‘evaluation’ </a:t>
            </a:r>
            <a:r>
              <a:rPr lang="en-US" sz="2600" dirty="0">
                <a:latin typeface="Roboto"/>
                <a:ea typeface="Roboto" panose="02000000000000000000" pitchFamily="2" charset="0"/>
                <a:cs typeface="Arial"/>
              </a:rPr>
              <a:t>obligations on administrations that do not yet have the training and the technical and material means to enforce it.</a:t>
            </a:r>
            <a:endParaRPr lang="es-ES_tradnl" sz="2600" dirty="0">
              <a:latin typeface="Roboto"/>
              <a:ea typeface="Roboto" panose="02000000000000000000" pitchFamily="2" charset="0"/>
              <a:cs typeface="Arial"/>
            </a:endParaRP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AA956F22-3F19-4862-9D81-2658CB67E553}"/>
              </a:ext>
            </a:extLst>
          </p:cNvPr>
          <p:cNvSpPr txBox="1">
            <a:spLocks/>
          </p:cNvSpPr>
          <p:nvPr/>
        </p:nvSpPr>
        <p:spPr>
          <a:xfrm>
            <a:off x="375139" y="-1217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D0A1E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l"/>
            <a:r>
              <a:rPr lang="ca-ES" sz="3200" b="1" dirty="0" err="1">
                <a:latin typeface="Roboto"/>
                <a:cs typeface="Arial" panose="020B0604020202020204" pitchFamily="34" charset="0"/>
              </a:rPr>
              <a:t>The</a:t>
            </a:r>
            <a:r>
              <a:rPr lang="ca-ES" sz="3200" b="1" dirty="0">
                <a:latin typeface="Roboto"/>
                <a:cs typeface="Arial" panose="020B0604020202020204" pitchFamily="34" charset="0"/>
              </a:rPr>
              <a:t> </a:t>
            </a:r>
            <a:r>
              <a:rPr lang="ca-ES" sz="3200" b="1" dirty="0" err="1">
                <a:latin typeface="Roboto"/>
                <a:cs typeface="Arial" panose="020B0604020202020204" pitchFamily="34" charset="0"/>
              </a:rPr>
              <a:t>main</a:t>
            </a:r>
            <a:r>
              <a:rPr lang="ca-ES" sz="3200" b="1" dirty="0">
                <a:latin typeface="Roboto"/>
                <a:cs typeface="Arial" panose="020B0604020202020204" pitchFamily="34" charset="0"/>
              </a:rPr>
              <a:t> </a:t>
            </a:r>
            <a:r>
              <a:rPr lang="ca-ES" sz="3200" b="1" dirty="0" err="1">
                <a:latin typeface="Roboto"/>
                <a:cs typeface="Arial" panose="020B0604020202020204" pitchFamily="34" charset="0"/>
              </a:rPr>
              <a:t>barriers</a:t>
            </a:r>
            <a:r>
              <a:rPr lang="ca-ES" sz="3200" b="1" dirty="0">
                <a:latin typeface="Roboto"/>
                <a:cs typeface="Arial" panose="020B0604020202020204" pitchFamily="34" charset="0"/>
              </a:rPr>
              <a:t> to </a:t>
            </a:r>
            <a:r>
              <a:rPr lang="ca-ES" sz="3200" b="1" dirty="0" err="1">
                <a:latin typeface="Roboto"/>
                <a:cs typeface="Arial" panose="020B0604020202020204" pitchFamily="34" charset="0"/>
              </a:rPr>
              <a:t>evaluation</a:t>
            </a:r>
            <a:endParaRPr lang="ca-ES" sz="3200" dirty="0">
              <a:latin typeface="Roboto"/>
              <a:cs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B1FF6C-405F-4C28-AC25-C6B6DFE5D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4" y="2291682"/>
            <a:ext cx="1115970" cy="8592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C91C375-394A-43CA-A958-D82524157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0" y="802258"/>
            <a:ext cx="1310118" cy="1310118"/>
          </a:xfrm>
          <a:prstGeom prst="rect">
            <a:avLst/>
          </a:prstGeom>
        </p:spPr>
      </p:pic>
      <p:pic>
        <p:nvPicPr>
          <p:cNvPr id="2050" name="Picture 2" descr="Resultat d'imatges de race icon">
            <a:extLst>
              <a:ext uri="{FF2B5EF4-FFF2-40B4-BE49-F238E27FC236}">
                <a16:creationId xmlns:a16="http://schemas.microsoft.com/office/drawing/2014/main" id="{06F08997-271D-4887-8F78-826C75B9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3" y="3544693"/>
            <a:ext cx="1156654" cy="115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FC59B50-584C-43F6-946B-FC00F35FE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20" y="5095061"/>
            <a:ext cx="2140898" cy="13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71E13-2EF5-4C68-9958-5D6BD373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a-ES" dirty="0"/>
            </a:br>
            <a:r>
              <a:rPr lang="ca-ES" dirty="0"/>
              <a:t>A </a:t>
            </a:r>
            <a:r>
              <a:rPr lang="ca-ES" dirty="0" err="1"/>
              <a:t>selection</a:t>
            </a:r>
            <a:r>
              <a:rPr lang="ca-ES" dirty="0"/>
              <a:t> of </a:t>
            </a:r>
            <a:r>
              <a:rPr lang="ca-ES" dirty="0" err="1"/>
              <a:t>activities</a:t>
            </a:r>
            <a:r>
              <a:rPr lang="ca-ES" dirty="0"/>
              <a:t> to </a:t>
            </a:r>
            <a:r>
              <a:rPr lang="ca-ES" dirty="0" err="1"/>
              <a:t>overcome</a:t>
            </a:r>
            <a:r>
              <a:rPr lang="ca-ES" dirty="0"/>
              <a:t> </a:t>
            </a:r>
            <a:r>
              <a:rPr lang="ca-ES" dirty="0" err="1"/>
              <a:t>barriers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3705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BDE795AE-E794-4A13-A7CB-77058CA24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39" y="2066193"/>
            <a:ext cx="7666892" cy="418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r>
              <a:rPr lang="en-GB" altLang="ca-ES" sz="2215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Contenidor de contingut 2">
            <a:extLst>
              <a:ext uri="{FF2B5EF4-FFF2-40B4-BE49-F238E27FC236}">
                <a16:creationId xmlns:a16="http://schemas.microsoft.com/office/drawing/2014/main" id="{482FBFE6-8EB8-4F5D-9F68-3A59361BE86C}"/>
              </a:ext>
            </a:extLst>
          </p:cNvPr>
          <p:cNvSpPr txBox="1">
            <a:spLocks/>
          </p:cNvSpPr>
          <p:nvPr/>
        </p:nvSpPr>
        <p:spPr>
          <a:xfrm>
            <a:off x="416951" y="1020535"/>
            <a:ext cx="8158479" cy="5821588"/>
          </a:xfrm>
        </p:spPr>
        <p:txBody>
          <a:bodyPr>
            <a:noAutofit/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02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08108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 Unicode MS" pitchFamily="34" charset="-128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 Unicode MS" pitchFamily="34" charset="-128"/>
              <a:buChar char="‣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Thinking of </a:t>
            </a:r>
            <a:r>
              <a:rPr lang="en-US" sz="28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evaluability assessment </a:t>
            </a: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as prior to any evaluation – Evaluability assessment tool with the Department of Economy.</a:t>
            </a: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Designing both program and evaluation from the very </a:t>
            </a:r>
            <a:r>
              <a:rPr lang="en-US" sz="28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beginning</a:t>
            </a: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 – Evaluation of </a:t>
            </a:r>
            <a:r>
              <a:rPr lang="en-US" sz="2800" i="1" dirty="0" err="1">
                <a:latin typeface="Roboto"/>
                <a:ea typeface="Roboto" panose="02000000000000000000" pitchFamily="2" charset="0"/>
                <a:cs typeface="Arial"/>
              </a:rPr>
              <a:t>Activa’t</a:t>
            </a:r>
            <a:r>
              <a:rPr lang="en-US" sz="2800" i="1" dirty="0">
                <a:latin typeface="Roboto"/>
                <a:ea typeface="Roboto" panose="02000000000000000000" pitchFamily="2" charset="0"/>
                <a:cs typeface="Arial"/>
              </a:rPr>
              <a:t> per la Salut Mental.</a:t>
            </a: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Innovating in capacity building following a </a:t>
            </a:r>
            <a:r>
              <a:rPr lang="en-US" sz="28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hands-on approach</a:t>
            </a: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 – Strategic Workshops with the Round Table of the Third Sector. </a:t>
            </a: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Widening the ‘</a:t>
            </a:r>
            <a:r>
              <a:rPr lang="en-US" sz="28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What Works</a:t>
            </a: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’ to several fields of knowledge –education, </a:t>
            </a:r>
            <a:r>
              <a:rPr lang="en-US" sz="2800" dirty="0" err="1">
                <a:latin typeface="Roboto"/>
                <a:ea typeface="Roboto" panose="02000000000000000000" pitchFamily="2" charset="0"/>
                <a:cs typeface="Arial"/>
              </a:rPr>
              <a:t>labour</a:t>
            </a: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 policies for youth, social services, gender...</a:t>
            </a: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Roboto"/>
              <a:ea typeface="Roboto" panose="02000000000000000000" pitchFamily="2" charset="0"/>
              <a:cs typeface="Arial"/>
            </a:endParaRP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endParaRPr lang="es-ES_tradnl" sz="2800" dirty="0">
              <a:latin typeface="Roboto"/>
              <a:ea typeface="Roboto" panose="02000000000000000000" pitchFamily="2" charset="0"/>
              <a:cs typeface="Arial"/>
            </a:endParaRP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AA956F22-3F19-4862-9D81-2658CB67E553}"/>
              </a:ext>
            </a:extLst>
          </p:cNvPr>
          <p:cNvSpPr txBox="1">
            <a:spLocks/>
          </p:cNvSpPr>
          <p:nvPr/>
        </p:nvSpPr>
        <p:spPr>
          <a:xfrm>
            <a:off x="233681" y="-112397"/>
            <a:ext cx="85250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D0A1E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Roboto"/>
                <a:cs typeface="Arial" panose="020B0604020202020204" pitchFamily="34" charset="0"/>
              </a:rPr>
              <a:t>A selection of activities to overcome barriers</a:t>
            </a:r>
            <a:endParaRPr lang="ca-ES" sz="3200" dirty="0">
              <a:latin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BDE795AE-E794-4A13-A7CB-77058CA24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39" y="2066193"/>
            <a:ext cx="7666892" cy="418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None/>
            </a:pPr>
            <a:r>
              <a:rPr lang="en-GB" altLang="ca-ES" sz="2215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Contenidor de contingut 2">
            <a:extLst>
              <a:ext uri="{FF2B5EF4-FFF2-40B4-BE49-F238E27FC236}">
                <a16:creationId xmlns:a16="http://schemas.microsoft.com/office/drawing/2014/main" id="{482FBFE6-8EB8-4F5D-9F68-3A59361BE86C}"/>
              </a:ext>
            </a:extLst>
          </p:cNvPr>
          <p:cNvSpPr txBox="1">
            <a:spLocks/>
          </p:cNvSpPr>
          <p:nvPr/>
        </p:nvSpPr>
        <p:spPr>
          <a:xfrm>
            <a:off x="233681" y="1030603"/>
            <a:ext cx="7975599" cy="5821588"/>
          </a:xfrm>
        </p:spPr>
        <p:txBody>
          <a:bodyPr>
            <a:noAutofit/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02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08108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 Unicode MS" pitchFamily="34" charset="-128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 Unicode MS" pitchFamily="34" charset="-128"/>
              <a:buChar char="‣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Enacting an evaluation community at </a:t>
            </a:r>
            <a:r>
              <a:rPr lang="en-US" sz="28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both sides </a:t>
            </a: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(demand and supply) – Community of evaluation together with the Department of Economy and our ‘Evaluators network’.</a:t>
            </a: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Co-working </a:t>
            </a:r>
            <a:r>
              <a:rPr lang="en-US" sz="28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all the necessary</a:t>
            </a: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 to evaluate with partners – e.g. evaluation questions, theories of change or information systems – Assessment to the Catalan Agency for International Cooperation. </a:t>
            </a: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Moving from single to </a:t>
            </a:r>
            <a:r>
              <a:rPr lang="en-US" sz="2800" dirty="0">
                <a:solidFill>
                  <a:srgbClr val="C00000"/>
                </a:solidFill>
                <a:latin typeface="Roboto"/>
                <a:ea typeface="Roboto" panose="02000000000000000000" pitchFamily="2" charset="0"/>
                <a:cs typeface="Arial"/>
              </a:rPr>
              <a:t>evaluation agendas</a:t>
            </a: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 – Agenda in the evaluation of Active </a:t>
            </a:r>
            <a:r>
              <a:rPr lang="en-US" sz="2800" dirty="0" err="1">
                <a:latin typeface="Roboto"/>
                <a:ea typeface="Roboto" panose="02000000000000000000" pitchFamily="2" charset="0"/>
                <a:cs typeface="Arial"/>
              </a:rPr>
              <a:t>Labour</a:t>
            </a:r>
            <a:r>
              <a:rPr lang="en-US" sz="2800" dirty="0">
                <a:latin typeface="Roboto"/>
                <a:ea typeface="Roboto" panose="02000000000000000000" pitchFamily="2" charset="0"/>
                <a:cs typeface="Arial"/>
              </a:rPr>
              <a:t> Market Policies</a:t>
            </a: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Roboto"/>
              <a:ea typeface="Roboto" panose="02000000000000000000" pitchFamily="2" charset="0"/>
              <a:cs typeface="Arial"/>
            </a:endParaRPr>
          </a:p>
          <a:p>
            <a:pPr marL="263776" indent="-263776" algn="l">
              <a:buFont typeface="Arial" panose="020B0604020202020204" pitchFamily="34" charset="0"/>
              <a:buChar char="•"/>
              <a:defRPr/>
            </a:pPr>
            <a:endParaRPr lang="es-ES_tradnl" sz="2800" dirty="0">
              <a:latin typeface="Roboto"/>
              <a:ea typeface="Roboto" panose="02000000000000000000" pitchFamily="2" charset="0"/>
              <a:cs typeface="Arial"/>
            </a:endParaRPr>
          </a:p>
        </p:txBody>
      </p:sp>
      <p:sp>
        <p:nvSpPr>
          <p:cNvPr id="7" name="Títol 1">
            <a:extLst>
              <a:ext uri="{FF2B5EF4-FFF2-40B4-BE49-F238E27FC236}">
                <a16:creationId xmlns:a16="http://schemas.microsoft.com/office/drawing/2014/main" id="{AA956F22-3F19-4862-9D81-2658CB67E553}"/>
              </a:ext>
            </a:extLst>
          </p:cNvPr>
          <p:cNvSpPr txBox="1">
            <a:spLocks/>
          </p:cNvSpPr>
          <p:nvPr/>
        </p:nvSpPr>
        <p:spPr>
          <a:xfrm>
            <a:off x="233681" y="-112397"/>
            <a:ext cx="85250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D0A1E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Roboto"/>
                <a:cs typeface="Arial" panose="020B0604020202020204" pitchFamily="34" charset="0"/>
              </a:rPr>
              <a:t>A selection of activities to overcome barriers</a:t>
            </a:r>
            <a:endParaRPr lang="ca-ES" sz="3200" dirty="0">
              <a:latin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9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6506" y="56535"/>
            <a:ext cx="7666892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defRPr sz="1000" b="1">
                <a:solidFill>
                  <a:srgbClr val="FFFFFF"/>
                </a:solidFill>
                <a:latin typeface="Helvetica" pitchFamily="3" charset="0"/>
                <a:ea typeface="MS PGothic" pitchFamily="34" charset="-128"/>
              </a:defRPr>
            </a:lvl1pPr>
            <a:lvl2pPr marL="742950" indent="-285750">
              <a:defRPr sz="1000" b="1">
                <a:solidFill>
                  <a:srgbClr val="FFFFFF"/>
                </a:solidFill>
                <a:latin typeface="Helvetica" pitchFamily="3" charset="0"/>
                <a:ea typeface="MS PGothic" pitchFamily="34" charset="-128"/>
              </a:defRPr>
            </a:lvl2pPr>
            <a:lvl3pPr marL="1143000" indent="-228600">
              <a:defRPr sz="1000" b="1">
                <a:solidFill>
                  <a:srgbClr val="FFFFFF"/>
                </a:solidFill>
                <a:latin typeface="Helvetica" pitchFamily="3" charset="0"/>
                <a:ea typeface="MS PGothic" pitchFamily="34" charset="-128"/>
              </a:defRPr>
            </a:lvl3pPr>
            <a:lvl4pPr marL="1600200" indent="-228600">
              <a:defRPr sz="1000" b="1">
                <a:solidFill>
                  <a:srgbClr val="FFFFFF"/>
                </a:solidFill>
                <a:latin typeface="Helvetica" pitchFamily="3" charset="0"/>
                <a:ea typeface="MS PGothic" pitchFamily="34" charset="-128"/>
              </a:defRPr>
            </a:lvl4pPr>
            <a:lvl5pPr marL="2057400" indent="-228600">
              <a:defRPr sz="1000" b="1">
                <a:solidFill>
                  <a:srgbClr val="FFFFFF"/>
                </a:solidFill>
                <a:latin typeface="Helvetica" pitchFamily="3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itchFamily="3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itchFamily="3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itchFamily="3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FFFFFF"/>
                </a:solidFill>
                <a:latin typeface="Helvetica" pitchFamily="3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endParaRPr lang="ca-ES" altLang="ca-ES" sz="3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44970" y="12701"/>
            <a:ext cx="618245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02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08108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 Unicode MS" pitchFamily="34" charset="0"/>
              <a:buChar char="–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 Unicode MS" pitchFamily="34" charset="0"/>
              <a:buChar char="‣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Unicode MS" pitchFamily="34" charset="0"/>
              <a:buChar char="‧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 Unicode MS" pitchFamily="34" charset="-128"/>
              <a:buChar char="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endParaRPr lang="en-GB" altLang="ca-ES" sz="2400" b="0" kern="0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539552" y="1708528"/>
            <a:ext cx="8229600" cy="2880320"/>
          </a:xfrm>
        </p:spPr>
        <p:txBody>
          <a:bodyPr>
            <a:normAutofit/>
          </a:bodyPr>
          <a:lstStyle/>
          <a:p>
            <a:br>
              <a:rPr lang="ca-ES" dirty="0">
                <a:solidFill>
                  <a:srgbClr val="C00000"/>
                </a:solidFill>
              </a:rPr>
            </a:br>
            <a:r>
              <a:rPr lang="ca-ES" dirty="0" err="1">
                <a:solidFill>
                  <a:srgbClr val="C00000"/>
                </a:solidFill>
              </a:rPr>
              <a:t>Thank</a:t>
            </a:r>
            <a:r>
              <a:rPr lang="ca-ES" dirty="0">
                <a:solidFill>
                  <a:srgbClr val="C00000"/>
                </a:solidFill>
              </a:rPr>
              <a:t> </a:t>
            </a:r>
            <a:r>
              <a:rPr lang="ca-ES" dirty="0" err="1">
                <a:solidFill>
                  <a:srgbClr val="C00000"/>
                </a:solidFill>
              </a:rPr>
              <a:t>you</a:t>
            </a:r>
            <a:r>
              <a:rPr lang="ca-ES" dirty="0">
                <a:solidFill>
                  <a:srgbClr val="C00000"/>
                </a:solidFill>
              </a:rPr>
              <a:t>!</a:t>
            </a:r>
            <a:br>
              <a:rPr lang="ca-ES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ca-E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a-ES" dirty="0">
                <a:solidFill>
                  <a:schemeClr val="tx2">
                    <a:lumMod val="50000"/>
                  </a:schemeClr>
                </a:solidFill>
              </a:rPr>
              <a:t>@</a:t>
            </a:r>
            <a:r>
              <a:rPr lang="ca-ES" dirty="0" err="1">
                <a:solidFill>
                  <a:schemeClr val="tx2">
                    <a:lumMod val="50000"/>
                  </a:schemeClr>
                </a:solidFill>
              </a:rPr>
              <a:t>Ivalua_cat</a:t>
            </a:r>
            <a:endParaRPr lang="ca-E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1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a-ES" b="1" dirty="0" err="1">
                <a:cs typeface="Arial" panose="020B0604020202020204" pitchFamily="34" charset="0"/>
              </a:rPr>
              <a:t>Main</a:t>
            </a:r>
            <a:r>
              <a:rPr lang="ca-ES" b="1" dirty="0">
                <a:cs typeface="Arial" panose="020B0604020202020204" pitchFamily="34" charset="0"/>
              </a:rPr>
              <a:t> </a:t>
            </a:r>
            <a:r>
              <a:rPr lang="ca-ES" b="1" dirty="0" err="1">
                <a:cs typeface="Arial" panose="020B0604020202020204" pitchFamily="34" charset="0"/>
              </a:rPr>
              <a:t>topics</a:t>
            </a:r>
            <a:endParaRPr lang="ca-ES" dirty="0">
              <a:cs typeface="Arial" panose="020B0604020202020204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199" y="1367348"/>
            <a:ext cx="8556171" cy="49202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endParaRPr lang="ca-ES" sz="3000" dirty="0">
              <a:latin typeface="Roboto"/>
              <a:cs typeface="Arial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a-ES" sz="3000" dirty="0" err="1">
                <a:latin typeface="Roboto"/>
                <a:cs typeface="Arial"/>
              </a:rPr>
              <a:t>The</a:t>
            </a:r>
            <a:r>
              <a:rPr lang="ca-ES" sz="3000" dirty="0">
                <a:latin typeface="Roboto"/>
                <a:cs typeface="Arial"/>
              </a:rPr>
              <a:t> Catalan </a:t>
            </a:r>
            <a:r>
              <a:rPr lang="ca-ES" sz="3000" dirty="0" err="1">
                <a:latin typeface="Roboto"/>
                <a:cs typeface="Arial"/>
              </a:rPr>
              <a:t>Institute</a:t>
            </a:r>
            <a:r>
              <a:rPr lang="ca-ES" sz="3000" dirty="0">
                <a:latin typeface="Roboto"/>
                <a:cs typeface="Arial"/>
              </a:rPr>
              <a:t> of </a:t>
            </a:r>
            <a:r>
              <a:rPr lang="ca-ES" sz="3000" dirty="0" err="1">
                <a:latin typeface="Roboto"/>
                <a:cs typeface="Arial"/>
              </a:rPr>
              <a:t>Public</a:t>
            </a:r>
            <a:r>
              <a:rPr lang="ca-ES" sz="3000" dirty="0">
                <a:latin typeface="Roboto"/>
                <a:cs typeface="Arial"/>
              </a:rPr>
              <a:t> </a:t>
            </a:r>
            <a:r>
              <a:rPr lang="ca-ES" sz="3000" dirty="0" err="1">
                <a:latin typeface="Roboto"/>
                <a:cs typeface="Arial"/>
              </a:rPr>
              <a:t>Policy</a:t>
            </a:r>
            <a:r>
              <a:rPr lang="ca-ES" sz="3000" dirty="0">
                <a:latin typeface="Roboto"/>
                <a:cs typeface="Arial"/>
              </a:rPr>
              <a:t> </a:t>
            </a:r>
            <a:r>
              <a:rPr lang="ca-ES" sz="3000" dirty="0" err="1">
                <a:latin typeface="Roboto"/>
                <a:cs typeface="Arial"/>
              </a:rPr>
              <a:t>Evaluation</a:t>
            </a:r>
            <a:endParaRPr lang="ca-ES" sz="3000" dirty="0">
              <a:latin typeface="Roboto"/>
              <a:cs typeface="Arial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a-ES" sz="3000" dirty="0" err="1">
                <a:latin typeface="Roboto"/>
                <a:cs typeface="Arial"/>
              </a:rPr>
              <a:t>What</a:t>
            </a:r>
            <a:r>
              <a:rPr lang="ca-ES" sz="3000" dirty="0">
                <a:latin typeface="Roboto"/>
                <a:cs typeface="Arial"/>
              </a:rPr>
              <a:t> </a:t>
            </a:r>
            <a:r>
              <a:rPr lang="ca-ES" sz="3000" dirty="0" err="1">
                <a:latin typeface="Roboto"/>
                <a:cs typeface="Arial"/>
              </a:rPr>
              <a:t>are</a:t>
            </a:r>
            <a:r>
              <a:rPr lang="ca-ES" sz="3000" dirty="0">
                <a:latin typeface="Roboto"/>
                <a:cs typeface="Arial"/>
              </a:rPr>
              <a:t> </a:t>
            </a:r>
            <a:r>
              <a:rPr lang="ca-ES" sz="3000" dirty="0" err="1">
                <a:latin typeface="Roboto"/>
                <a:cs typeface="Arial"/>
              </a:rPr>
              <a:t>the</a:t>
            </a:r>
            <a:r>
              <a:rPr lang="ca-ES" sz="3000" dirty="0">
                <a:latin typeface="Roboto"/>
                <a:cs typeface="Arial"/>
              </a:rPr>
              <a:t> </a:t>
            </a:r>
            <a:r>
              <a:rPr lang="ca-ES" sz="3000" dirty="0" err="1">
                <a:latin typeface="Roboto"/>
                <a:cs typeface="Arial"/>
              </a:rPr>
              <a:t>main</a:t>
            </a:r>
            <a:r>
              <a:rPr lang="ca-ES" sz="3000" dirty="0">
                <a:latin typeface="Roboto"/>
                <a:cs typeface="Arial"/>
              </a:rPr>
              <a:t> </a:t>
            </a:r>
            <a:r>
              <a:rPr lang="ca-ES" sz="3000" dirty="0" err="1">
                <a:latin typeface="Roboto"/>
                <a:cs typeface="Arial"/>
              </a:rPr>
              <a:t>barriers</a:t>
            </a:r>
            <a:r>
              <a:rPr lang="ca-ES" sz="3000" dirty="0">
                <a:latin typeface="Roboto"/>
                <a:cs typeface="Arial"/>
              </a:rPr>
              <a:t> for </a:t>
            </a:r>
            <a:r>
              <a:rPr lang="ca-ES" sz="3000" dirty="0" err="1">
                <a:latin typeface="Roboto"/>
                <a:cs typeface="Arial"/>
              </a:rPr>
              <a:t>the</a:t>
            </a:r>
            <a:r>
              <a:rPr lang="ca-ES" sz="3000" dirty="0">
                <a:latin typeface="Roboto"/>
                <a:cs typeface="Arial"/>
              </a:rPr>
              <a:t> </a:t>
            </a:r>
            <a:r>
              <a:rPr lang="ca-ES" sz="3000" dirty="0" err="1">
                <a:latin typeface="Roboto"/>
                <a:cs typeface="Arial"/>
              </a:rPr>
              <a:t>institutionalization</a:t>
            </a:r>
            <a:r>
              <a:rPr lang="ca-ES" sz="3000" dirty="0">
                <a:latin typeface="Roboto"/>
                <a:cs typeface="Arial"/>
              </a:rPr>
              <a:t> of </a:t>
            </a:r>
            <a:r>
              <a:rPr lang="ca-ES" sz="3000" dirty="0" err="1">
                <a:latin typeface="Roboto"/>
                <a:cs typeface="Arial"/>
              </a:rPr>
              <a:t>evaluation</a:t>
            </a:r>
            <a:r>
              <a:rPr lang="ca-ES" sz="3000" dirty="0">
                <a:latin typeface="Roboto"/>
                <a:cs typeface="Arial"/>
              </a:rPr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a-ES" sz="3000" dirty="0" err="1">
                <a:latin typeface="Roboto"/>
                <a:cs typeface="Arial"/>
              </a:rPr>
              <a:t>Our</a:t>
            </a:r>
            <a:r>
              <a:rPr lang="ca-ES" sz="3000" dirty="0">
                <a:latin typeface="Roboto"/>
                <a:cs typeface="Arial"/>
              </a:rPr>
              <a:t> </a:t>
            </a:r>
            <a:r>
              <a:rPr lang="ca-ES" sz="3000" dirty="0" err="1">
                <a:latin typeface="Roboto"/>
                <a:cs typeface="Arial"/>
              </a:rPr>
              <a:t>proposal</a:t>
            </a:r>
            <a:r>
              <a:rPr lang="ca-ES" sz="3000" dirty="0">
                <a:latin typeface="Roboto"/>
                <a:cs typeface="Arial"/>
              </a:rPr>
              <a:t> to </a:t>
            </a:r>
            <a:r>
              <a:rPr lang="ca-ES" sz="3000" dirty="0" err="1">
                <a:latin typeface="Roboto"/>
                <a:cs typeface="Arial"/>
              </a:rPr>
              <a:t>overcome</a:t>
            </a:r>
            <a:r>
              <a:rPr lang="ca-ES" sz="3000" dirty="0">
                <a:latin typeface="Roboto"/>
                <a:cs typeface="Arial"/>
              </a:rPr>
              <a:t> </a:t>
            </a:r>
            <a:r>
              <a:rPr lang="ca-ES" sz="3000" dirty="0" err="1">
                <a:latin typeface="Roboto"/>
                <a:cs typeface="Arial"/>
              </a:rPr>
              <a:t>barriers</a:t>
            </a:r>
            <a:endParaRPr lang="ca-ES" sz="3000" dirty="0">
              <a:latin typeface="Roboto"/>
              <a:cs typeface="Arial"/>
            </a:endParaRPr>
          </a:p>
        </p:txBody>
      </p:sp>
      <p:pic>
        <p:nvPicPr>
          <p:cNvPr id="12" name="Imagen 11" descr="Captura de pantalla 2017-05-15 a la(s) 17.5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237312"/>
            <a:ext cx="266970" cy="24743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C5127D-9D77-43D3-9235-9E42C5F0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539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71E13-2EF5-4C68-9958-5D6BD373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a-ES" dirty="0"/>
            </a:br>
            <a:r>
              <a:rPr lang="ca-ES" dirty="0" err="1"/>
              <a:t>The</a:t>
            </a:r>
            <a:r>
              <a:rPr lang="ca-ES" dirty="0"/>
              <a:t> Catalan </a:t>
            </a:r>
            <a:r>
              <a:rPr lang="ca-ES" dirty="0" err="1"/>
              <a:t>Institute</a:t>
            </a:r>
            <a:r>
              <a:rPr lang="ca-ES" dirty="0"/>
              <a:t> of </a:t>
            </a:r>
            <a:r>
              <a:rPr lang="ca-ES" dirty="0" err="1"/>
              <a:t>Public</a:t>
            </a:r>
            <a:r>
              <a:rPr lang="ca-ES" dirty="0"/>
              <a:t> </a:t>
            </a:r>
            <a:r>
              <a:rPr lang="ca-ES" dirty="0" err="1"/>
              <a:t>Policy</a:t>
            </a:r>
            <a:r>
              <a:rPr lang="ca-ES" dirty="0"/>
              <a:t> </a:t>
            </a:r>
            <a:r>
              <a:rPr lang="ca-ES" dirty="0" err="1"/>
              <a:t>Evaluation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6703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99FCD-1A6E-4DA6-BF29-ACB0FBEA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EF2D5-B0C7-47F7-976C-5E5BA3777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0BE359-EFA2-422D-BB75-B3DF29AB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4</a:t>
            </a:fld>
            <a:endParaRPr lang="ca-ES"/>
          </a:p>
        </p:txBody>
      </p:sp>
      <p:pic>
        <p:nvPicPr>
          <p:cNvPr id="5" name="Imagen 4" descr="Imagen que contiene pájaro&#10;&#10;Descripción generada con confianza alta">
            <a:extLst>
              <a:ext uri="{FF2B5EF4-FFF2-40B4-BE49-F238E27FC236}">
                <a16:creationId xmlns:a16="http://schemas.microsoft.com/office/drawing/2014/main" id="{FDF47587-7DC3-4181-9F02-1C4860986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10" y="274638"/>
            <a:ext cx="5664529" cy="6337935"/>
          </a:xfrm>
          <a:prstGeom prst="rect">
            <a:avLst/>
          </a:prstGeom>
        </p:spPr>
      </p:pic>
      <p:pic>
        <p:nvPicPr>
          <p:cNvPr id="6" name="Picture 2" descr="marca dreta">
            <a:extLst>
              <a:ext uri="{FF2B5EF4-FFF2-40B4-BE49-F238E27FC236}">
                <a16:creationId xmlns:a16="http://schemas.microsoft.com/office/drawing/2014/main" id="{F30E1BB9-7646-42DD-87B8-1B348E9638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981" y="3609975"/>
            <a:ext cx="328295" cy="42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marca dreta">
            <a:extLst>
              <a:ext uri="{FF2B5EF4-FFF2-40B4-BE49-F238E27FC236}">
                <a16:creationId xmlns:a16="http://schemas.microsoft.com/office/drawing/2014/main" id="{AA3615AC-B276-46DB-A3A2-61F0BFEE761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86" y="4696619"/>
            <a:ext cx="32829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marca dreta">
            <a:extLst>
              <a:ext uri="{FF2B5EF4-FFF2-40B4-BE49-F238E27FC236}">
                <a16:creationId xmlns:a16="http://schemas.microsoft.com/office/drawing/2014/main" id="{3D140D17-3125-44F9-9EE3-C1A7FB783FA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52" y="5639277"/>
            <a:ext cx="328295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0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FF5139-ED6C-4E22-BA2E-F45023BE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000D13-A0BE-4538-9552-23BE0FD28460}" type="slidenum">
              <a:rPr lang="en-US" sz="1050"/>
              <a:pPr>
                <a:spcAft>
                  <a:spcPts val="600"/>
                </a:spcAft>
              </a:pPr>
              <a:t>5</a:t>
            </a:fld>
            <a:endParaRPr lang="en-US" sz="105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3" name="Imagen 12" descr="Imagen que contiene texto&#10;&#10;Descripción generada automáticamente">
            <a:extLst>
              <a:ext uri="{FF2B5EF4-FFF2-40B4-BE49-F238E27FC236}">
                <a16:creationId xmlns:a16="http://schemas.microsoft.com/office/drawing/2014/main" id="{03DE8FAB-1EFD-49EA-AF5A-8A4C89CF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14" y="1172029"/>
            <a:ext cx="4659553" cy="4513942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19A78D1D-B6BB-4757-BFCD-44CA86662C2F}"/>
              </a:ext>
            </a:extLst>
          </p:cNvPr>
          <p:cNvSpPr/>
          <p:nvPr/>
        </p:nvSpPr>
        <p:spPr>
          <a:xfrm>
            <a:off x="6381750" y="1172029"/>
            <a:ext cx="638175" cy="1723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FD3CB39-E035-4C54-8683-1B3EAB096438}"/>
              </a:ext>
            </a:extLst>
          </p:cNvPr>
          <p:cNvSpPr/>
          <p:nvPr/>
        </p:nvSpPr>
        <p:spPr>
          <a:xfrm>
            <a:off x="1904992" y="3962400"/>
            <a:ext cx="589644" cy="1723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194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1FF5139-ED6C-4E22-BA2E-F45023BE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6</a:t>
            </a:fld>
            <a:endParaRPr lang="ca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A2E3E1-C45F-4669-A820-1924ABDEE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37" y="166494"/>
            <a:ext cx="7014725" cy="66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4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95262" y="58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a-ES" sz="3200" b="1" dirty="0">
                <a:latin typeface="Roboto"/>
                <a:cs typeface="Arial" panose="020B0604020202020204" pitchFamily="34" charset="0"/>
              </a:rPr>
              <a:t>Ivàlua, </a:t>
            </a:r>
            <a:r>
              <a:rPr lang="ca-ES" sz="3200" b="1" dirty="0" err="1">
                <a:latin typeface="Roboto"/>
                <a:cs typeface="Arial" panose="020B0604020202020204" pitchFamily="34" charset="0"/>
              </a:rPr>
              <a:t>the</a:t>
            </a:r>
            <a:r>
              <a:rPr lang="ca-ES" sz="3200" b="1" dirty="0">
                <a:latin typeface="Roboto"/>
                <a:cs typeface="Arial" panose="020B0604020202020204" pitchFamily="34" charset="0"/>
              </a:rPr>
              <a:t> </a:t>
            </a:r>
            <a:r>
              <a:rPr lang="ca-ES" sz="3200" b="1" dirty="0" err="1">
                <a:latin typeface="Roboto"/>
                <a:cs typeface="Arial" panose="020B0604020202020204" pitchFamily="34" charset="0"/>
              </a:rPr>
              <a:t>mission</a:t>
            </a:r>
            <a:r>
              <a:rPr lang="ca-ES" sz="3200" b="1" dirty="0">
                <a:latin typeface="Roboto"/>
                <a:cs typeface="Arial" panose="020B0604020202020204" pitchFamily="34" charset="0"/>
              </a:rPr>
              <a:t>:</a:t>
            </a:r>
            <a:endParaRPr lang="ca-ES" sz="3200" dirty="0">
              <a:latin typeface="Roboto"/>
              <a:cs typeface="Arial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367348"/>
            <a:ext cx="8229600" cy="49202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endParaRPr lang="ca-ES" sz="2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a-ES" sz="2400" dirty="0">
                <a:latin typeface="Roboto"/>
                <a:cs typeface="Arial"/>
              </a:rPr>
              <a:t>Diagnosi: 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ca-ES" sz="2400" dirty="0">
              <a:cs typeface="Arial" panose="020B0604020202020204" pitchFamily="34" charset="0"/>
            </a:endParaRPr>
          </a:p>
        </p:txBody>
      </p:sp>
      <p:pic>
        <p:nvPicPr>
          <p:cNvPr id="12" name="Imagen 11" descr="Captura de pantalla 2017-05-15 a la(s) 17.5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237312"/>
            <a:ext cx="266970" cy="24743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C5127D-9D77-43D3-9235-9E42C5F0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7</a:t>
            </a:fld>
            <a:endParaRPr lang="ca-E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8B8C7750-2CEB-4DDB-88D1-F98B3E8F6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49" y="2502478"/>
            <a:ext cx="662622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5465376-9448-4A00-BF63-FD9AA0CA0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" y="1057530"/>
            <a:ext cx="8753475" cy="13762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30000"/>
              </a:lnSpc>
              <a:spcBef>
                <a:spcPct val="50000"/>
              </a:spcBef>
              <a:defRPr/>
            </a:pPr>
            <a:br>
              <a:rPr lang="ca-ES" altLang="ca-ES" dirty="0">
                <a:solidFill>
                  <a:schemeClr val="tx2"/>
                </a:solidFill>
              </a:rPr>
            </a:br>
            <a:endParaRPr lang="ca-ES" altLang="ca-ES" sz="2000" dirty="0"/>
          </a:p>
          <a:p>
            <a:pPr marL="285750" indent="0">
              <a:spcBef>
                <a:spcPct val="50000"/>
              </a:spcBef>
              <a:buClr>
                <a:srgbClr val="DA0015"/>
              </a:buClr>
              <a:defRPr/>
            </a:pPr>
            <a:r>
              <a:rPr lang="en-GB" altLang="ca-ES" sz="2000" dirty="0">
                <a:solidFill>
                  <a:srgbClr val="CD0A1E"/>
                </a:solidFill>
                <a:latin typeface="Calibri" panose="020F0502020204030204" pitchFamily="34" charset="0"/>
              </a:rPr>
              <a:t>To promote the evaluation of public policies, and programmes of the third social sector in Catalonia, improve their effectiveness, efficiency and transparency.</a:t>
            </a:r>
          </a:p>
          <a:p>
            <a:pPr marL="542925" indent="-257175">
              <a:spcBef>
                <a:spcPct val="50000"/>
              </a:spcBef>
              <a:buClr>
                <a:srgbClr val="DA0015"/>
              </a:buClr>
              <a:buFont typeface="Arial" panose="020B0604020202020204" pitchFamily="34" charset="0"/>
              <a:buChar char="•"/>
              <a:defRPr/>
            </a:pPr>
            <a:endParaRPr lang="en-GB" altLang="ca-ES" sz="2000" dirty="0">
              <a:solidFill>
                <a:srgbClr val="CD0A1E"/>
              </a:solidFill>
              <a:latin typeface="Calibri" panose="020F0502020204030204" pitchFamily="34" charset="0"/>
            </a:endParaRPr>
          </a:p>
          <a:p>
            <a:pPr marL="285750" indent="0">
              <a:spcBef>
                <a:spcPct val="50000"/>
              </a:spcBef>
              <a:buClr>
                <a:srgbClr val="DA0015"/>
              </a:buClr>
              <a:buFont typeface="Arial" panose="020B0604020202020204" pitchFamily="34" charset="0"/>
              <a:buChar char="•"/>
              <a:defRPr/>
            </a:pPr>
            <a:endParaRPr lang="ca-ES" altLang="ca-ES" sz="20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30000"/>
              </a:lnSpc>
              <a:spcBef>
                <a:spcPct val="50000"/>
              </a:spcBef>
              <a:buClr>
                <a:srgbClr val="DA0015"/>
              </a:buClr>
              <a:buFont typeface="Arial" panose="020B0604020202020204" pitchFamily="34" charset="0"/>
              <a:buChar char="•"/>
              <a:defRPr/>
            </a:pPr>
            <a:endParaRPr lang="ca-ES" altLang="ca-ES" sz="20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30000"/>
              </a:lnSpc>
              <a:spcBef>
                <a:spcPct val="50000"/>
              </a:spcBef>
              <a:buClr>
                <a:srgbClr val="DA0015"/>
              </a:buClr>
              <a:buFont typeface="Arial" panose="020B0604020202020204" pitchFamily="34" charset="0"/>
              <a:buChar char="•"/>
              <a:defRPr/>
            </a:pPr>
            <a:endParaRPr lang="ca-ES" altLang="ca-ES" sz="2000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30000"/>
              </a:lnSpc>
              <a:spcBef>
                <a:spcPct val="50000"/>
              </a:spcBef>
              <a:buClr>
                <a:srgbClr val="DA0015"/>
              </a:buClr>
              <a:buFont typeface="Arial" panose="020B0604020202020204" pitchFamily="34" charset="0"/>
              <a:buChar char="•"/>
              <a:defRPr/>
            </a:pPr>
            <a:endParaRPr lang="ca-ES" altLang="ca-E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9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9526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a-ES" sz="3200" b="1" dirty="0">
                <a:latin typeface="Roboto"/>
                <a:cs typeface="Arial" panose="020B0604020202020204" pitchFamily="34" charset="0"/>
              </a:rPr>
              <a:t>Ivàlua, </a:t>
            </a:r>
            <a:r>
              <a:rPr lang="ca-ES" sz="3200" b="1" dirty="0" err="1">
                <a:latin typeface="Roboto"/>
                <a:cs typeface="Arial" panose="020B0604020202020204" pitchFamily="34" charset="0"/>
              </a:rPr>
              <a:t>the</a:t>
            </a:r>
            <a:r>
              <a:rPr lang="ca-ES" sz="3200" b="1" dirty="0">
                <a:latin typeface="Roboto"/>
                <a:cs typeface="Arial" panose="020B0604020202020204" pitchFamily="34" charset="0"/>
              </a:rPr>
              <a:t> </a:t>
            </a:r>
            <a:r>
              <a:rPr lang="ca-ES" sz="3200" b="1" dirty="0" err="1">
                <a:latin typeface="Roboto"/>
                <a:cs typeface="Arial" panose="020B0604020202020204" pitchFamily="34" charset="0"/>
              </a:rPr>
              <a:t>activities</a:t>
            </a:r>
            <a:r>
              <a:rPr lang="ca-ES" sz="3200" b="1" dirty="0">
                <a:latin typeface="Roboto"/>
                <a:cs typeface="Arial" panose="020B0604020202020204" pitchFamily="34" charset="0"/>
              </a:rPr>
              <a:t>:</a:t>
            </a:r>
            <a:endParaRPr lang="ca-ES" sz="3200" dirty="0">
              <a:latin typeface="Roboto"/>
              <a:cs typeface="Arial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95262" y="968873"/>
            <a:ext cx="6661956" cy="564528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>
                <a:cs typeface="Arial" panose="020B0604020202020204" pitchFamily="34" charset="0"/>
              </a:rPr>
              <a:t>We carry out </a:t>
            </a:r>
            <a:r>
              <a:rPr lang="en-US" sz="2600" dirty="0">
                <a:solidFill>
                  <a:srgbClr val="C00000"/>
                </a:solidFill>
                <a:cs typeface="Arial" panose="020B0604020202020204" pitchFamily="34" charset="0"/>
              </a:rPr>
              <a:t>evaluations</a:t>
            </a:r>
            <a:r>
              <a:rPr lang="en-US" sz="2600" dirty="0">
                <a:cs typeface="Arial" panose="020B0604020202020204" pitchFamily="34" charset="0"/>
              </a:rPr>
              <a:t> of local and regional public policies for their improvement.</a:t>
            </a:r>
          </a:p>
          <a:p>
            <a:pPr>
              <a:spcBef>
                <a:spcPts val="0"/>
              </a:spcBef>
            </a:pPr>
            <a:r>
              <a:rPr lang="en-US" sz="2600" dirty="0">
                <a:cs typeface="Arial" panose="020B0604020202020204" pitchFamily="34" charset="0"/>
              </a:rPr>
              <a:t>We ‘</a:t>
            </a:r>
            <a:r>
              <a:rPr lang="en-US" sz="2600" dirty="0">
                <a:solidFill>
                  <a:srgbClr val="C00000"/>
                </a:solidFill>
                <a:cs typeface="Arial" panose="020B0604020202020204" pitchFamily="34" charset="0"/>
              </a:rPr>
              <a:t>translate</a:t>
            </a:r>
            <a:r>
              <a:rPr lang="en-US" sz="2600" dirty="0">
                <a:cs typeface="Arial" panose="020B0604020202020204" pitchFamily="34" charset="0"/>
              </a:rPr>
              <a:t>’ local and international </a:t>
            </a:r>
            <a:r>
              <a:rPr lang="en-US" sz="2600" dirty="0">
                <a:solidFill>
                  <a:srgbClr val="C00000"/>
                </a:solidFill>
                <a:cs typeface="Arial" panose="020B0604020202020204" pitchFamily="34" charset="0"/>
              </a:rPr>
              <a:t>evidence</a:t>
            </a:r>
            <a:r>
              <a:rPr lang="en-US" sz="2600" dirty="0">
                <a:cs typeface="Arial" panose="020B0604020202020204" pitchFamily="34" charset="0"/>
              </a:rPr>
              <a:t> to provide rigorous knowledge.</a:t>
            </a:r>
          </a:p>
          <a:p>
            <a:pPr>
              <a:spcBef>
                <a:spcPts val="0"/>
              </a:spcBef>
            </a:pPr>
            <a:r>
              <a:rPr lang="en-US" sz="2600" dirty="0">
                <a:cs typeface="Arial" panose="020B0604020202020204" pitchFamily="34" charset="0"/>
              </a:rPr>
              <a:t>We </a:t>
            </a:r>
            <a:r>
              <a:rPr lang="en-US" sz="2600" dirty="0">
                <a:solidFill>
                  <a:srgbClr val="C00000"/>
                </a:solidFill>
                <a:cs typeface="Arial" panose="020B0604020202020204" pitchFamily="34" charset="0"/>
              </a:rPr>
              <a:t>train</a:t>
            </a:r>
            <a:r>
              <a:rPr lang="en-US" sz="2600" dirty="0">
                <a:cs typeface="Arial" panose="020B0604020202020204" pitchFamily="34" charset="0"/>
              </a:rPr>
              <a:t> decision-makers in the use of evidence for policy design, evaluation questions and their commission</a:t>
            </a:r>
          </a:p>
          <a:p>
            <a:pPr>
              <a:spcBef>
                <a:spcPts val="0"/>
              </a:spcBef>
            </a:pPr>
            <a:r>
              <a:rPr lang="en-US" sz="2600" dirty="0">
                <a:cs typeface="Arial" panose="020B0604020202020204" pitchFamily="34" charset="0"/>
              </a:rPr>
              <a:t>We offer accompaniment resources to help </a:t>
            </a:r>
            <a:r>
              <a:rPr lang="en-US" sz="2600" dirty="0">
                <a:solidFill>
                  <a:srgbClr val="C00000"/>
                </a:solidFill>
                <a:cs typeface="Arial" panose="020B0604020202020204" pitchFamily="34" charset="0"/>
              </a:rPr>
              <a:t>incorporate evaluation</a:t>
            </a:r>
            <a:r>
              <a:rPr lang="en-US" sz="2600" dirty="0">
                <a:cs typeface="Arial" panose="020B0604020202020204" pitchFamily="34" charset="0"/>
              </a:rPr>
              <a:t> into daily activities.</a:t>
            </a:r>
          </a:p>
          <a:p>
            <a:pPr>
              <a:spcBef>
                <a:spcPts val="0"/>
              </a:spcBef>
            </a:pPr>
            <a:r>
              <a:rPr lang="en-US" sz="2600" dirty="0">
                <a:cs typeface="Arial" panose="020B0604020202020204" pitchFamily="34" charset="0"/>
              </a:rPr>
              <a:t>We </a:t>
            </a:r>
            <a:r>
              <a:rPr lang="en-US" sz="2600" dirty="0">
                <a:solidFill>
                  <a:srgbClr val="C00000"/>
                </a:solidFill>
                <a:cs typeface="Arial" panose="020B0604020202020204" pitchFamily="34" charset="0"/>
              </a:rPr>
              <a:t>disseminate</a:t>
            </a:r>
            <a:r>
              <a:rPr lang="en-US" sz="2600" dirty="0">
                <a:cs typeface="Arial" panose="020B0604020202020204" pitchFamily="34" charset="0"/>
              </a:rPr>
              <a:t> the results of our own evaluations as well as international evidence to bring them to decision-making.</a:t>
            </a:r>
          </a:p>
          <a:p>
            <a:pPr>
              <a:spcBef>
                <a:spcPts val="0"/>
              </a:spcBef>
            </a:pPr>
            <a:endParaRPr lang="ca-ES" sz="2600" dirty="0">
              <a:cs typeface="Arial" panose="020B0604020202020204" pitchFamily="34" charset="0"/>
            </a:endParaRPr>
          </a:p>
        </p:txBody>
      </p:sp>
      <p:pic>
        <p:nvPicPr>
          <p:cNvPr id="12" name="Imagen 11" descr="Captura de pantalla 2017-05-15 a la(s) 17.5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237312"/>
            <a:ext cx="266970" cy="24743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C5127D-9D77-43D3-9235-9E42C5F0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8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CE028C-ED76-47FC-A196-CB6012FF1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786" y="525878"/>
            <a:ext cx="1685608" cy="10448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0D91DE6-E67B-4B94-8F74-92D58EF17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786" y="1884923"/>
            <a:ext cx="1899920" cy="11369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2EBA1B-6932-479E-98D1-243AF87EAF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14" y="3429000"/>
            <a:ext cx="2707640" cy="1504244"/>
          </a:xfrm>
          <a:prstGeom prst="rect">
            <a:avLst/>
          </a:prstGeom>
        </p:spPr>
      </p:pic>
      <p:pic>
        <p:nvPicPr>
          <p:cNvPr id="3074" name="Picture 2" descr="Resultat d'imatges de dissemination">
            <a:extLst>
              <a:ext uri="{FF2B5EF4-FFF2-40B4-BE49-F238E27FC236}">
                <a16:creationId xmlns:a16="http://schemas.microsoft.com/office/drawing/2014/main" id="{AE24BC38-7A60-4D1F-883C-89C6E2C7E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18" y="5239923"/>
            <a:ext cx="2073519" cy="10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58824" y="-3619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a-ES" sz="3200" b="1" dirty="0">
                <a:latin typeface="Roboto"/>
                <a:cs typeface="Arial" panose="020B0604020202020204" pitchFamily="34" charset="0"/>
              </a:rPr>
              <a:t>Ivàlua, </a:t>
            </a:r>
            <a:r>
              <a:rPr lang="ca-ES" sz="3200" b="1" dirty="0" err="1">
                <a:latin typeface="Roboto"/>
                <a:cs typeface="Arial" panose="020B0604020202020204" pitchFamily="34" charset="0"/>
              </a:rPr>
              <a:t>the</a:t>
            </a:r>
            <a:r>
              <a:rPr lang="ca-ES" sz="3200" b="1" dirty="0">
                <a:latin typeface="Roboto"/>
                <a:cs typeface="Arial" panose="020B0604020202020204" pitchFamily="34" charset="0"/>
              </a:rPr>
              <a:t> </a:t>
            </a:r>
            <a:r>
              <a:rPr lang="ca-ES" sz="3200" b="1" dirty="0" err="1">
                <a:latin typeface="Roboto"/>
                <a:cs typeface="Arial" panose="020B0604020202020204" pitchFamily="34" charset="0"/>
              </a:rPr>
              <a:t>added</a:t>
            </a:r>
            <a:r>
              <a:rPr lang="ca-ES" sz="3200" b="1" dirty="0">
                <a:latin typeface="Roboto"/>
                <a:cs typeface="Arial" panose="020B0604020202020204" pitchFamily="34" charset="0"/>
              </a:rPr>
              <a:t> </a:t>
            </a:r>
            <a:r>
              <a:rPr lang="ca-ES" sz="3200" b="1" dirty="0" err="1">
                <a:latin typeface="Roboto"/>
                <a:cs typeface="Arial" panose="020B0604020202020204" pitchFamily="34" charset="0"/>
              </a:rPr>
              <a:t>value</a:t>
            </a:r>
            <a:r>
              <a:rPr lang="ca-ES" sz="3200" b="1" dirty="0">
                <a:latin typeface="Roboto"/>
                <a:cs typeface="Arial" panose="020B0604020202020204" pitchFamily="34" charset="0"/>
              </a:rPr>
              <a:t>:</a:t>
            </a:r>
            <a:endParaRPr lang="ca-ES" sz="3200" dirty="0">
              <a:latin typeface="Roboto"/>
              <a:cs typeface="Arial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95262" y="1080330"/>
            <a:ext cx="8491538" cy="49202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cs typeface="Arial" panose="020B0604020202020204" pitchFamily="34" charset="0"/>
              </a:rPr>
              <a:t>The first and only public institution devoted 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exclusively</a:t>
            </a:r>
            <a:r>
              <a:rPr lang="en-US" sz="2400" dirty="0">
                <a:cs typeface="Arial" panose="020B0604020202020204" pitchFamily="34" charset="0"/>
              </a:rPr>
              <a:t> to the evaluation of public policies in Catalonia.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Multidisciplinary teams </a:t>
            </a:r>
            <a:r>
              <a:rPr lang="en-US" sz="2400" dirty="0">
                <a:cs typeface="Arial" panose="020B0604020202020204" pitchFamily="34" charset="0"/>
              </a:rPr>
              <a:t>with expertise in methodologies for the evaluation of public policies.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direct relationship </a:t>
            </a:r>
            <a:r>
              <a:rPr lang="en-US" sz="2400" dirty="0">
                <a:cs typeface="Arial" panose="020B0604020202020204" pitchFamily="34" charset="0"/>
              </a:rPr>
              <a:t>with administrations.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cs typeface="Arial" panose="020B0604020202020204" pitchFamily="34" charset="0"/>
              </a:rPr>
              <a:t>A broad knowledge of the 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local context </a:t>
            </a:r>
            <a:r>
              <a:rPr lang="en-US" sz="2400" dirty="0">
                <a:cs typeface="Arial" panose="020B0604020202020204" pitchFamily="34" charset="0"/>
              </a:rPr>
              <a:t>and of public policies carried out in Catalonia.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cs typeface="Arial" panose="020B0604020202020204" pitchFamily="34" charset="0"/>
              </a:rPr>
              <a:t>Use of 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qualitative</a:t>
            </a:r>
            <a:r>
              <a:rPr lang="en-US" sz="2400" dirty="0"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quantitative</a:t>
            </a:r>
            <a:r>
              <a:rPr lang="en-US" sz="2400" dirty="0">
                <a:cs typeface="Arial" panose="020B0604020202020204" pitchFamily="34" charset="0"/>
              </a:rPr>
              <a:t> methods.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cs typeface="Arial" panose="020B0604020202020204" pitchFamily="34" charset="0"/>
              </a:rPr>
              <a:t>Support of 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experts</a:t>
            </a:r>
            <a:r>
              <a:rPr lang="en-US" sz="2400" dirty="0">
                <a:cs typeface="Arial" panose="020B0604020202020204" pitchFamily="34" charset="0"/>
              </a:rPr>
              <a:t> from the </a:t>
            </a: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university</a:t>
            </a:r>
            <a:r>
              <a:rPr lang="en-US" sz="2400" dirty="0">
                <a:cs typeface="Arial" panose="020B0604020202020204" pitchFamily="34" charset="0"/>
              </a:rPr>
              <a:t> world and from independent professionals.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altLang="ca-ES" sz="2400" dirty="0">
                <a:solidFill>
                  <a:srgbClr val="C00000"/>
                </a:solidFill>
              </a:rPr>
              <a:t>Transparency</a:t>
            </a:r>
            <a:r>
              <a:rPr lang="en-GB" altLang="ca-ES" sz="2400" dirty="0"/>
              <a:t> of the actions carried out.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400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ca-ES" sz="2400" dirty="0">
              <a:cs typeface="Arial" panose="020B0604020202020204" pitchFamily="34" charset="0"/>
            </a:endParaRPr>
          </a:p>
        </p:txBody>
      </p:sp>
      <p:pic>
        <p:nvPicPr>
          <p:cNvPr id="12" name="Imagen 11" descr="Captura de pantalla 2017-05-15 a la(s) 17.5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237312"/>
            <a:ext cx="266970" cy="247436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C5127D-9D77-43D3-9235-9E42C5F00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D13-A0BE-4538-9552-23BE0FD28460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67746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D927C5F7947B4AA9A01B44DE9754A1" ma:contentTypeVersion="10" ma:contentTypeDescription="Crea un document nou" ma:contentTypeScope="" ma:versionID="6663865dfcd9e0c519c2bd88e6c218fb">
  <xsd:schema xmlns:xsd="http://www.w3.org/2001/XMLSchema" xmlns:xs="http://www.w3.org/2001/XMLSchema" xmlns:p="http://schemas.microsoft.com/office/2006/metadata/properties" xmlns:ns2="5a89d81b-3191-46dc-ac09-5509665b950d" xmlns:ns3="67c4e9ea-4f8d-416c-82bb-6bead99527f5" targetNamespace="http://schemas.microsoft.com/office/2006/metadata/properties" ma:root="true" ma:fieldsID="4604b5dff8688ad4467afc0cd3a454af" ns2:_="" ns3:_="">
    <xsd:import namespace="5a89d81b-3191-46dc-ac09-5509665b950d"/>
    <xsd:import namespace="67c4e9ea-4f8d-416c-82bb-6bead99527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9d81b-3191-46dc-ac09-5509665b9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4e9ea-4f8d-416c-82bb-6bead99527f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A7414F-3800-4E9D-B9F4-3B76514933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89d81b-3191-46dc-ac09-5509665b950d"/>
    <ds:schemaRef ds:uri="67c4e9ea-4f8d-416c-82bb-6bead99527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0EA680-832F-4D6F-A067-14970E736C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A2D0B4-45D2-4652-86BC-DB993D8337E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7c4e9ea-4f8d-416c-82bb-6bead99527f5"/>
    <ds:schemaRef ds:uri="http://purl.org/dc/elements/1.1/"/>
    <ds:schemaRef ds:uri="http://schemas.microsoft.com/office/2006/metadata/properties"/>
    <ds:schemaRef ds:uri="5a89d81b-3191-46dc-ac09-5509665b950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695</Words>
  <Application>Microsoft Office PowerPoint</Application>
  <PresentationFormat>Presentación en pantalla (4:3)</PresentationFormat>
  <Paragraphs>79</Paragraphs>
  <Slides>16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Roboto</vt:lpstr>
      <vt:lpstr>Wingdings</vt:lpstr>
      <vt:lpstr>Tema de l'Office</vt:lpstr>
      <vt:lpstr>Presentación de PowerPoint</vt:lpstr>
      <vt:lpstr>Main topics</vt:lpstr>
      <vt:lpstr> The Catalan Institute of Public Policy Evaluation</vt:lpstr>
      <vt:lpstr>Presentación de PowerPoint</vt:lpstr>
      <vt:lpstr>Presentación de PowerPoint</vt:lpstr>
      <vt:lpstr>Presentación de PowerPoint</vt:lpstr>
      <vt:lpstr>Ivàlua, the mission:</vt:lpstr>
      <vt:lpstr>Ivàlua, the activities:</vt:lpstr>
      <vt:lpstr>Ivàlua, the added value:</vt:lpstr>
      <vt:lpstr> The main barriers to evaluation</vt:lpstr>
      <vt:lpstr>Presentación de PowerPoint</vt:lpstr>
      <vt:lpstr>Presentación de PowerPoint</vt:lpstr>
      <vt:lpstr> A selection of activities to overcome barriers</vt:lpstr>
      <vt:lpstr>Presentación de PowerPoint</vt:lpstr>
      <vt:lpstr>Presentación de PowerPoint</vt:lpstr>
      <vt:lpstr> Thank you!  @Ivalua_cat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Sanz  Porras, Jordi</dc:creator>
  <cp:lastModifiedBy>Sanz  Porras, Jordi</cp:lastModifiedBy>
  <cp:revision>1</cp:revision>
  <dcterms:created xsi:type="dcterms:W3CDTF">2019-07-24T09:22:58Z</dcterms:created>
  <dcterms:modified xsi:type="dcterms:W3CDTF">2019-07-26T13:38:49Z</dcterms:modified>
</cp:coreProperties>
</file>