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32"/>
  </p:notesMasterIdLst>
  <p:handoutMasterIdLst>
    <p:handoutMasterId r:id="rId33"/>
  </p:handoutMasterIdLst>
  <p:sldIdLst>
    <p:sldId id="313" r:id="rId2"/>
    <p:sldId id="398" r:id="rId3"/>
    <p:sldId id="342" r:id="rId4"/>
    <p:sldId id="353" r:id="rId5"/>
    <p:sldId id="355" r:id="rId6"/>
    <p:sldId id="356" r:id="rId7"/>
    <p:sldId id="352" r:id="rId8"/>
    <p:sldId id="358" r:id="rId9"/>
    <p:sldId id="406" r:id="rId10"/>
    <p:sldId id="362" r:id="rId11"/>
    <p:sldId id="359" r:id="rId12"/>
    <p:sldId id="360" r:id="rId13"/>
    <p:sldId id="386" r:id="rId14"/>
    <p:sldId id="388" r:id="rId15"/>
    <p:sldId id="389" r:id="rId16"/>
    <p:sldId id="390" r:id="rId17"/>
    <p:sldId id="385" r:id="rId18"/>
    <p:sldId id="391" r:id="rId19"/>
    <p:sldId id="392" r:id="rId20"/>
    <p:sldId id="393" r:id="rId21"/>
    <p:sldId id="395" r:id="rId22"/>
    <p:sldId id="396" r:id="rId23"/>
    <p:sldId id="397" r:id="rId24"/>
    <p:sldId id="399" r:id="rId25"/>
    <p:sldId id="400" r:id="rId26"/>
    <p:sldId id="401" r:id="rId27"/>
    <p:sldId id="402" r:id="rId28"/>
    <p:sldId id="403" r:id="rId29"/>
    <p:sldId id="404" r:id="rId30"/>
    <p:sldId id="405" r:id="rId31"/>
  </p:sldIdLst>
  <p:sldSz cx="9906000" cy="6858000" type="A4"/>
  <p:notesSz cx="6797675" cy="9928225"/>
  <p:defaultTextStyle>
    <a:defPPr>
      <a:defRPr lang="en-US"/>
    </a:defPPr>
    <a:lvl1pPr algn="l" rtl="0" eaLnBrk="0" fontAlgn="base" hangingPunct="0">
      <a:spcBef>
        <a:spcPct val="0"/>
      </a:spcBef>
      <a:spcAft>
        <a:spcPct val="0"/>
      </a:spcAft>
      <a:defRPr sz="1000" b="1" u="sng" kern="1200">
        <a:solidFill>
          <a:srgbClr val="FFFFFF"/>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1000" b="1" u="sng" kern="1200">
        <a:solidFill>
          <a:srgbClr val="FFFFFF"/>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1000" b="1" u="sng" kern="1200">
        <a:solidFill>
          <a:srgbClr val="FFFFFF"/>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1000" b="1" u="sng" kern="1200">
        <a:solidFill>
          <a:srgbClr val="FFFFFF"/>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1000" b="1" u="sng" kern="1200">
        <a:solidFill>
          <a:srgbClr val="FFFFFF"/>
        </a:solidFill>
        <a:latin typeface="Helvetica" pitchFamily="2" charset="0"/>
        <a:ea typeface="ＭＳ Ｐゴシック" panose="020B0600070205080204" pitchFamily="34" charset="-128"/>
        <a:cs typeface="+mn-cs"/>
      </a:defRPr>
    </a:lvl5pPr>
    <a:lvl6pPr marL="2286000" algn="l" defTabSz="914400" rtl="0" eaLnBrk="1" latinLnBrk="0" hangingPunct="1">
      <a:defRPr sz="1000" b="1" u="sng" kern="1200">
        <a:solidFill>
          <a:srgbClr val="FFFFFF"/>
        </a:solidFill>
        <a:latin typeface="Helvetica" pitchFamily="2" charset="0"/>
        <a:ea typeface="ＭＳ Ｐゴシック" panose="020B0600070205080204" pitchFamily="34" charset="-128"/>
        <a:cs typeface="+mn-cs"/>
      </a:defRPr>
    </a:lvl6pPr>
    <a:lvl7pPr marL="2743200" algn="l" defTabSz="914400" rtl="0" eaLnBrk="1" latinLnBrk="0" hangingPunct="1">
      <a:defRPr sz="1000" b="1" u="sng" kern="1200">
        <a:solidFill>
          <a:srgbClr val="FFFFFF"/>
        </a:solidFill>
        <a:latin typeface="Helvetica" pitchFamily="2" charset="0"/>
        <a:ea typeface="ＭＳ Ｐゴシック" panose="020B0600070205080204" pitchFamily="34" charset="-128"/>
        <a:cs typeface="+mn-cs"/>
      </a:defRPr>
    </a:lvl7pPr>
    <a:lvl8pPr marL="3200400" algn="l" defTabSz="914400" rtl="0" eaLnBrk="1" latinLnBrk="0" hangingPunct="1">
      <a:defRPr sz="1000" b="1" u="sng" kern="1200">
        <a:solidFill>
          <a:srgbClr val="FFFFFF"/>
        </a:solidFill>
        <a:latin typeface="Helvetica" pitchFamily="2" charset="0"/>
        <a:ea typeface="ＭＳ Ｐゴシック" panose="020B0600070205080204" pitchFamily="34" charset="-128"/>
        <a:cs typeface="+mn-cs"/>
      </a:defRPr>
    </a:lvl8pPr>
    <a:lvl9pPr marL="3657600" algn="l" defTabSz="914400" rtl="0" eaLnBrk="1" latinLnBrk="0" hangingPunct="1">
      <a:defRPr sz="1000" b="1" u="sng" kern="1200">
        <a:solidFill>
          <a:srgbClr val="FFFFFF"/>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67"/>
    <p:restoredTop sz="92484"/>
  </p:normalViewPr>
  <p:slideViewPr>
    <p:cSldViewPr>
      <p:cViewPr varScale="1">
        <p:scale>
          <a:sx n="97" d="100"/>
          <a:sy n="97" d="100"/>
        </p:scale>
        <p:origin x="336" y="192"/>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4808"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umeblasco/Documents/Documentos%20-%20MacBook,%20MacBook%20Pro%20de%20Jaume/PROJECTES_OBERTS/Ajuts%20infancia%20BCN/Ajuts_infancia_2018/Dades_DDSS/Resultats_ajuts1718%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aumeblasco/Documents/Documentos%20-%20MacBook,%20MacBook%20Pro%20de%20Jaume/PROJECTES_OBERTS/Ajuts%20infancia%20BCN/Ajuts_infancia_2018/Dades_DDSS/Resultats_ajuts1718%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aumeblasco/Documents/Documentos%20-%20MacBook,%20MacBook%20Pro%20de%20Jaume/PROJECTES_OBERTS/Ajuts%20infancia%20BCN/Ajuts_infancia_2018/Dades_DDSS/Resultats_ajuts1718%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aumeblasco/Documents/Documentos%20-%20MacBook,%20MacBook%20Pro%20de%20Jaume/PROJECTES_OBERTS/Ajuts%20infancia%20BCN/Ajuts_infancia_2018/Dades_DDSS/Distribucio_beneficiaris%20_per%20G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aumeblasco/Documents/Documentos%20-%20MacBook,%20MacBook%20Pro%20de%20Jaume/PROJECTES_OBERTS/Ajuts%20infancia%20BCN/Ajuts_infancia_2018/Dades_DDSS/Resultats_ajuts1718%2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'Secció 2.1'!$C$22</c:f>
              <c:strCache>
                <c:ptCount val="1"/>
                <c:pt idx="0">
                  <c:v>Beneficiaries (children)</c:v>
                </c:pt>
              </c:strCache>
            </c:strRef>
          </c:tx>
          <c:spPr>
            <a:ln w="28575" cap="rnd">
              <a:solidFill>
                <a:schemeClr val="accent1"/>
              </a:solidFill>
              <a:round/>
            </a:ln>
            <a:effectLst/>
          </c:spPr>
          <c:marker>
            <c:symbol val="none"/>
          </c:marker>
          <c:dLbls>
            <c:dLbl>
              <c:idx val="1"/>
              <c:layout>
                <c:manualLayout>
                  <c:x val="0"/>
                  <c:y val="-1.6155088852988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C9-4F45-BE6B-D536DF3D4825}"/>
                </c:ext>
              </c:extLst>
            </c:dLbl>
            <c:dLbl>
              <c:idx val="2"/>
              <c:layout>
                <c:manualLayout>
                  <c:x val="2.2075055187637969E-3"/>
                  <c:y val="-1.6155088852988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C9-4F45-BE6B-D536DF3D48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2.1'!$B$23:$B$26</c:f>
              <c:numCache>
                <c:formatCode>General</c:formatCode>
                <c:ptCount val="4"/>
                <c:pt idx="0">
                  <c:v>2015</c:v>
                </c:pt>
                <c:pt idx="1">
                  <c:v>2016</c:v>
                </c:pt>
                <c:pt idx="2">
                  <c:v>2017</c:v>
                </c:pt>
                <c:pt idx="3">
                  <c:v>2018</c:v>
                </c:pt>
              </c:numCache>
            </c:numRef>
          </c:cat>
          <c:val>
            <c:numRef>
              <c:f>'Secció 2.1'!$C$23:$C$26</c:f>
              <c:numCache>
                <c:formatCode>_-* #,##0_-;\-* #,##0_-;_-* "-"??_-;_-@_-</c:formatCode>
                <c:ptCount val="4"/>
                <c:pt idx="0">
                  <c:v>11015</c:v>
                </c:pt>
                <c:pt idx="1">
                  <c:v>19213</c:v>
                </c:pt>
                <c:pt idx="2">
                  <c:v>17515</c:v>
                </c:pt>
                <c:pt idx="3">
                  <c:v>13800</c:v>
                </c:pt>
              </c:numCache>
            </c:numRef>
          </c:val>
          <c:smooth val="0"/>
          <c:extLst>
            <c:ext xmlns:c16="http://schemas.microsoft.com/office/drawing/2014/chart" uri="{C3380CC4-5D6E-409C-BE32-E72D297353CC}">
              <c16:uniqueId val="{00000002-4AC9-4F45-BE6B-D536DF3D4825}"/>
            </c:ext>
          </c:extLst>
        </c:ser>
        <c:ser>
          <c:idx val="1"/>
          <c:order val="1"/>
          <c:tx>
            <c:strRef>
              <c:f>'Secció 2.1'!$D$22</c:f>
              <c:strCache>
                <c:ptCount val="1"/>
                <c:pt idx="0">
                  <c:v>Beneficiaries (families)</c:v>
                </c:pt>
              </c:strCache>
            </c:strRef>
          </c:tx>
          <c:spPr>
            <a:ln w="28575" cap="rnd">
              <a:solidFill>
                <a:schemeClr val="accent2"/>
              </a:solidFill>
              <a:round/>
            </a:ln>
            <a:effectLst/>
          </c:spPr>
          <c:marker>
            <c:symbol val="none"/>
          </c:marker>
          <c:dLbls>
            <c:dLbl>
              <c:idx val="1"/>
              <c:layout>
                <c:manualLayout>
                  <c:x val="0"/>
                  <c:y val="-1.9386106623586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C9-4F45-BE6B-D536DF3D4825}"/>
                </c:ext>
              </c:extLst>
            </c:dLbl>
            <c:dLbl>
              <c:idx val="2"/>
              <c:layout>
                <c:manualLayout>
                  <c:x val="-8.0940933984762867E-17"/>
                  <c:y val="-1.9386106623586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C9-4F45-BE6B-D536DF3D48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2.1'!$B$23:$B$26</c:f>
              <c:numCache>
                <c:formatCode>General</c:formatCode>
                <c:ptCount val="4"/>
                <c:pt idx="0">
                  <c:v>2015</c:v>
                </c:pt>
                <c:pt idx="1">
                  <c:v>2016</c:v>
                </c:pt>
                <c:pt idx="2">
                  <c:v>2017</c:v>
                </c:pt>
                <c:pt idx="3">
                  <c:v>2018</c:v>
                </c:pt>
              </c:numCache>
            </c:numRef>
          </c:cat>
          <c:val>
            <c:numRef>
              <c:f>'Secció 2.1'!$D$23:$D$26</c:f>
              <c:numCache>
                <c:formatCode>_-* #,##0_-;\-* #,##0_-;_-* "-"??_-;_-@_-</c:formatCode>
                <c:ptCount val="4"/>
                <c:pt idx="0">
                  <c:v>6479</c:v>
                </c:pt>
                <c:pt idx="1">
                  <c:v>11061</c:v>
                </c:pt>
                <c:pt idx="2">
                  <c:v>9948</c:v>
                </c:pt>
                <c:pt idx="3">
                  <c:v>7893</c:v>
                </c:pt>
              </c:numCache>
            </c:numRef>
          </c:val>
          <c:smooth val="0"/>
          <c:extLst>
            <c:ext xmlns:c16="http://schemas.microsoft.com/office/drawing/2014/chart" uri="{C3380CC4-5D6E-409C-BE32-E72D297353CC}">
              <c16:uniqueId val="{00000005-4AC9-4F45-BE6B-D536DF3D4825}"/>
            </c:ext>
          </c:extLst>
        </c:ser>
        <c:dLbls>
          <c:showLegendKey val="0"/>
          <c:showVal val="0"/>
          <c:showCatName val="0"/>
          <c:showSerName val="0"/>
          <c:showPercent val="0"/>
          <c:showBubbleSize val="0"/>
        </c:dLbls>
        <c:smooth val="0"/>
        <c:axId val="1750748719"/>
        <c:axId val="1751636767"/>
      </c:lineChart>
      <c:catAx>
        <c:axId val="175074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51636767"/>
        <c:crosses val="autoZero"/>
        <c:auto val="1"/>
        <c:lblAlgn val="ctr"/>
        <c:lblOffset val="100"/>
        <c:noMultiLvlLbl val="0"/>
      </c:catAx>
      <c:valAx>
        <c:axId val="1751636767"/>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5074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'Seccio 2.3 edat'!$E$69</c:f>
              <c:strCache>
                <c:ptCount val="1"/>
                <c:pt idx="0">
                  <c:v>Beneficiaries (children)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'Seccio 2.3 edat'!$C$71:$C$86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'Seccio 2.3 edat'!$E$71:$E$86</c:f>
              <c:numCache>
                <c:formatCode>0.0%</c:formatCode>
                <c:ptCount val="16"/>
                <c:pt idx="0">
                  <c:v>5.1844238894598604E-2</c:v>
                </c:pt>
                <c:pt idx="1">
                  <c:v>6.0580107342697267E-2</c:v>
                </c:pt>
                <c:pt idx="2">
                  <c:v>6.2635605801073427E-2</c:v>
                </c:pt>
                <c:pt idx="3">
                  <c:v>6.2921091698070114E-2</c:v>
                </c:pt>
                <c:pt idx="4">
                  <c:v>6.9030489893799243E-2</c:v>
                </c:pt>
                <c:pt idx="5">
                  <c:v>6.9944044764188654E-2</c:v>
                </c:pt>
                <c:pt idx="6">
                  <c:v>7.177115450496746E-2</c:v>
                </c:pt>
                <c:pt idx="7">
                  <c:v>7.1485668607970773E-2</c:v>
                </c:pt>
                <c:pt idx="8">
                  <c:v>7.8622816032887982E-2</c:v>
                </c:pt>
                <c:pt idx="9">
                  <c:v>6.8859198355601239E-2</c:v>
                </c:pt>
                <c:pt idx="10">
                  <c:v>6.4462715541852234E-2</c:v>
                </c:pt>
                <c:pt idx="11">
                  <c:v>6.1436565033687336E-2</c:v>
                </c:pt>
                <c:pt idx="12">
                  <c:v>6.0922690419093296E-2</c:v>
                </c:pt>
                <c:pt idx="13">
                  <c:v>5.2929085303186026E-2</c:v>
                </c:pt>
                <c:pt idx="14">
                  <c:v>4.7961630695443645E-2</c:v>
                </c:pt>
                <c:pt idx="15">
                  <c:v>3.4315404819001943E-2</c:v>
                </c:pt>
              </c:numCache>
            </c:numRef>
          </c:val>
          <c:extLst>
            <c:ext xmlns:c16="http://schemas.microsoft.com/office/drawing/2014/chart" uri="{C3380CC4-5D6E-409C-BE32-E72D297353CC}">
              <c16:uniqueId val="{00000000-5653-2B47-8279-D7985146281C}"/>
            </c:ext>
          </c:extLst>
        </c:ser>
        <c:ser>
          <c:idx val="1"/>
          <c:order val="1"/>
          <c:tx>
            <c:strRef>
              <c:f>'Seccio 2.3 edat'!$G$69</c:f>
              <c:strCache>
                <c:ptCount val="1"/>
                <c:pt idx="0">
                  <c:v>Barcelona</c:v>
                </c:pt>
              </c:strCache>
            </c:strRef>
          </c:tx>
          <c:spPr>
            <a:solidFill>
              <a:schemeClr val="bg1">
                <a:lumMod val="85000"/>
              </a:schemeClr>
            </a:solidFill>
            <a:ln>
              <a:noFill/>
            </a:ln>
            <a:effectLst/>
          </c:spPr>
          <c:invertIfNegative val="0"/>
          <c:cat>
            <c:numRef>
              <c:f>'Seccio 2.3 edat'!$C$71:$C$86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'Seccio 2.3 edat'!$G$70:$G$86</c:f>
              <c:numCache>
                <c:formatCode>0.0%</c:formatCode>
                <c:ptCount val="17"/>
                <c:pt idx="0">
                  <c:v>5.8780413140114951E-2</c:v>
                </c:pt>
                <c:pt idx="1">
                  <c:v>6.0009226882133046E-2</c:v>
                </c:pt>
                <c:pt idx="2">
                  <c:v>5.9121031686148039E-2</c:v>
                </c:pt>
                <c:pt idx="3">
                  <c:v>5.8349250423617369E-2</c:v>
                </c:pt>
                <c:pt idx="4">
                  <c:v>6.0440389598630628E-2</c:v>
                </c:pt>
                <c:pt idx="5">
                  <c:v>6.0224808240381837E-2</c:v>
                </c:pt>
                <c:pt idx="6">
                  <c:v>5.950476650383088E-2</c:v>
                </c:pt>
                <c:pt idx="7">
                  <c:v>5.9271938636922185E-2</c:v>
                </c:pt>
                <c:pt idx="8">
                  <c:v>6.1604528933174092E-2</c:v>
                </c:pt>
                <c:pt idx="9">
                  <c:v>5.8586389917691037E-2</c:v>
                </c:pt>
                <c:pt idx="10">
                  <c:v>5.9711724607749719E-2</c:v>
                </c:pt>
                <c:pt idx="11">
                  <c:v>5.8689868969650456E-2</c:v>
                </c:pt>
                <c:pt idx="12">
                  <c:v>5.8767478258620019E-2</c:v>
                </c:pt>
                <c:pt idx="13">
                  <c:v>5.8017255131914233E-2</c:v>
                </c:pt>
                <c:pt idx="14">
                  <c:v>5.6559925150152415E-2</c:v>
                </c:pt>
                <c:pt idx="15">
                  <c:v>5.5085348659730693E-2</c:v>
                </c:pt>
                <c:pt idx="16">
                  <c:v>5.7275655259538399E-2</c:v>
                </c:pt>
              </c:numCache>
            </c:numRef>
          </c:val>
          <c:extLst>
            <c:ext xmlns:c16="http://schemas.microsoft.com/office/drawing/2014/chart" uri="{C3380CC4-5D6E-409C-BE32-E72D297353CC}">
              <c16:uniqueId val="{00000001-5653-2B47-8279-D7985146281C}"/>
            </c:ext>
          </c:extLst>
        </c:ser>
        <c:dLbls>
          <c:showLegendKey val="0"/>
          <c:showVal val="0"/>
          <c:showCatName val="0"/>
          <c:showSerName val="0"/>
          <c:showPercent val="0"/>
          <c:showBubbleSize val="0"/>
        </c:dLbls>
        <c:gapWidth val="219"/>
        <c:overlap val="-27"/>
        <c:axId val="511713055"/>
        <c:axId val="489088607"/>
      </c:barChart>
      <c:catAx>
        <c:axId val="51171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9088607"/>
        <c:crosses val="autoZero"/>
        <c:auto val="1"/>
        <c:lblAlgn val="ctr"/>
        <c:lblOffset val="100"/>
        <c:noMultiLvlLbl val="0"/>
      </c:catAx>
      <c:valAx>
        <c:axId val="4890886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1171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'Secció 2.2'!$C$122</c:f>
              <c:strCache>
                <c:ptCount val="1"/>
                <c:pt idx="0">
                  <c:v>At risk of poverty</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2.2'!$D$121:$F$121</c:f>
              <c:numCache>
                <c:formatCode>General</c:formatCode>
                <c:ptCount val="3"/>
                <c:pt idx="0">
                  <c:v>2016</c:v>
                </c:pt>
                <c:pt idx="1">
                  <c:v>2017</c:v>
                </c:pt>
                <c:pt idx="2">
                  <c:v>2018</c:v>
                </c:pt>
              </c:numCache>
            </c:numRef>
          </c:cat>
          <c:val>
            <c:numRef>
              <c:f>'Secció 2.2'!$D$122:$F$122</c:f>
              <c:numCache>
                <c:formatCode>0.0%</c:formatCode>
                <c:ptCount val="3"/>
                <c:pt idx="0">
                  <c:v>0.29099999999999998</c:v>
                </c:pt>
                <c:pt idx="1">
                  <c:v>0.25915345402961126</c:v>
                </c:pt>
                <c:pt idx="2">
                  <c:v>0.20378545662052211</c:v>
                </c:pt>
              </c:numCache>
            </c:numRef>
          </c:val>
          <c:smooth val="0"/>
          <c:extLst>
            <c:ext xmlns:c16="http://schemas.microsoft.com/office/drawing/2014/chart" uri="{C3380CC4-5D6E-409C-BE32-E72D297353CC}">
              <c16:uniqueId val="{00000000-6524-8548-9F30-E55D563D0001}"/>
            </c:ext>
          </c:extLst>
        </c:ser>
        <c:ser>
          <c:idx val="1"/>
          <c:order val="1"/>
          <c:tx>
            <c:strRef>
              <c:f>'Secció 2.2'!$C$123</c:f>
              <c:strCache>
                <c:ptCount val="1"/>
                <c:pt idx="0">
                  <c:v>At risk of severe poverty</c:v>
                </c:pt>
              </c:strCache>
            </c:strRef>
          </c:tx>
          <c:spPr>
            <a:ln w="28575" cap="rnd">
              <a:solidFill>
                <a:schemeClr val="accent6"/>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2.2'!$D$121:$F$121</c:f>
              <c:numCache>
                <c:formatCode>General</c:formatCode>
                <c:ptCount val="3"/>
                <c:pt idx="0">
                  <c:v>2016</c:v>
                </c:pt>
                <c:pt idx="1">
                  <c:v>2017</c:v>
                </c:pt>
                <c:pt idx="2">
                  <c:v>2018</c:v>
                </c:pt>
              </c:numCache>
            </c:numRef>
          </c:cat>
          <c:val>
            <c:numRef>
              <c:f>'Secció 2.2'!$D$123:$F$123</c:f>
              <c:numCache>
                <c:formatCode>0.0%</c:formatCode>
                <c:ptCount val="3"/>
                <c:pt idx="0">
                  <c:v>0.499</c:v>
                </c:pt>
                <c:pt idx="1">
                  <c:v>0.46</c:v>
                </c:pt>
                <c:pt idx="2">
                  <c:v>0.36443122924668425</c:v>
                </c:pt>
              </c:numCache>
            </c:numRef>
          </c:val>
          <c:smooth val="0"/>
          <c:extLst>
            <c:ext xmlns:c16="http://schemas.microsoft.com/office/drawing/2014/chart" uri="{C3380CC4-5D6E-409C-BE32-E72D297353CC}">
              <c16:uniqueId val="{00000001-6524-8548-9F30-E55D563D0001}"/>
            </c:ext>
          </c:extLst>
        </c:ser>
        <c:ser>
          <c:idx val="2"/>
          <c:order val="2"/>
          <c:tx>
            <c:strRef>
              <c:f>'Secció 2.2'!$C$124</c:f>
              <c:strCache>
                <c:ptCount val="1"/>
                <c:pt idx="0">
                  <c:v>In absolute poverty</c:v>
                </c:pt>
              </c:strCache>
            </c:strRef>
          </c:tx>
          <c:spPr>
            <a:ln w="28575" cap="rnd">
              <a:solidFill>
                <a:schemeClr val="bg1">
                  <a:lumMod val="50000"/>
                </a:schemeClr>
              </a:solidFill>
              <a:prstDash val="sysDot"/>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2.2'!$D$121:$F$121</c:f>
              <c:numCache>
                <c:formatCode>General</c:formatCode>
                <c:ptCount val="3"/>
                <c:pt idx="0">
                  <c:v>2016</c:v>
                </c:pt>
                <c:pt idx="1">
                  <c:v>2017</c:v>
                </c:pt>
                <c:pt idx="2">
                  <c:v>2018</c:v>
                </c:pt>
              </c:numCache>
            </c:numRef>
          </c:cat>
          <c:val>
            <c:numRef>
              <c:f>'Secció 2.2'!$D$124:$F$124</c:f>
              <c:numCache>
                <c:formatCode>0.0%</c:formatCode>
                <c:ptCount val="3"/>
                <c:pt idx="1">
                  <c:v>0.30015572218328795</c:v>
                </c:pt>
                <c:pt idx="2">
                  <c:v>0.2362479002807425</c:v>
                </c:pt>
              </c:numCache>
            </c:numRef>
          </c:val>
          <c:smooth val="0"/>
          <c:extLst>
            <c:ext xmlns:c16="http://schemas.microsoft.com/office/drawing/2014/chart" uri="{C3380CC4-5D6E-409C-BE32-E72D297353CC}">
              <c16:uniqueId val="{00000002-6524-8548-9F30-E55D563D0001}"/>
            </c:ext>
          </c:extLst>
        </c:ser>
        <c:dLbls>
          <c:showLegendKey val="0"/>
          <c:showVal val="0"/>
          <c:showCatName val="0"/>
          <c:showSerName val="0"/>
          <c:showPercent val="0"/>
          <c:showBubbleSize val="0"/>
        </c:dLbls>
        <c:smooth val="0"/>
        <c:axId val="1822832527"/>
        <c:axId val="1822834207"/>
      </c:lineChart>
      <c:catAx>
        <c:axId val="18228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2834207"/>
        <c:crosses val="autoZero"/>
        <c:auto val="1"/>
        <c:lblAlgn val="ctr"/>
        <c:lblOffset val="100"/>
        <c:noMultiLvlLbl val="0"/>
      </c:catAx>
      <c:valAx>
        <c:axId val="18228342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283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rgbClr val="FF0000"/>
                </a:solidFill>
              </a:ln>
              <a:effectLst/>
            </c:spPr>
          </c:marker>
          <c:trendline>
            <c:spPr>
              <a:ln w="19050" cap="rnd">
                <a:solidFill>
                  <a:schemeClr val="accent1"/>
                </a:solidFill>
                <a:prstDash val="sysDot"/>
              </a:ln>
              <a:effectLst/>
            </c:spPr>
            <c:trendlineType val="linear"/>
            <c:dispRSqr val="0"/>
            <c:dispEq val="0"/>
          </c:trendline>
          <c:xVal>
            <c:numRef>
              <c:f>Cobertures_barris_gràfics!$H$3:$H$42</c:f>
              <c:numCache>
                <c:formatCode>_-[$€-2]\ * #,##0.0_-;\-[$€-2]\ * #,##0.0_-;_-[$€-2]\ * "-"??_-;_-@_-</c:formatCode>
                <c:ptCount val="40"/>
                <c:pt idx="0">
                  <c:v>10182.36</c:v>
                </c:pt>
                <c:pt idx="1">
                  <c:v>11965.39</c:v>
                </c:pt>
                <c:pt idx="2">
                  <c:v>13224.13</c:v>
                </c:pt>
                <c:pt idx="3">
                  <c:v>12157.73</c:v>
                </c:pt>
                <c:pt idx="4">
                  <c:v>20918.79</c:v>
                </c:pt>
                <c:pt idx="5">
                  <c:v>19624.349999999999</c:v>
                </c:pt>
                <c:pt idx="6">
                  <c:v>23235.89</c:v>
                </c:pt>
                <c:pt idx="7">
                  <c:v>22387.29</c:v>
                </c:pt>
                <c:pt idx="8">
                  <c:v>20753.22</c:v>
                </c:pt>
                <c:pt idx="9">
                  <c:v>18504.439999999999</c:v>
                </c:pt>
                <c:pt idx="10">
                  <c:v>14355.26</c:v>
                </c:pt>
                <c:pt idx="11">
                  <c:v>14875.22</c:v>
                </c:pt>
                <c:pt idx="12">
                  <c:v>18949.66</c:v>
                </c:pt>
                <c:pt idx="13">
                  <c:v>17650.22</c:v>
                </c:pt>
                <c:pt idx="14">
                  <c:v>24706.959999999999</c:v>
                </c:pt>
                <c:pt idx="15">
                  <c:v>22313.91</c:v>
                </c:pt>
                <c:pt idx="16">
                  <c:v>33106.720000000001</c:v>
                </c:pt>
                <c:pt idx="18">
                  <c:v>30586.61</c:v>
                </c:pt>
                <c:pt idx="19">
                  <c:v>27417.42</c:v>
                </c:pt>
                <c:pt idx="20">
                  <c:v>29597.09</c:v>
                </c:pt>
                <c:pt idx="21">
                  <c:v>21424.52</c:v>
                </c:pt>
                <c:pt idx="22">
                  <c:v>18577.2</c:v>
                </c:pt>
                <c:pt idx="23">
                  <c:v>21737.39</c:v>
                </c:pt>
                <c:pt idx="24">
                  <c:v>18582.39</c:v>
                </c:pt>
                <c:pt idx="25">
                  <c:v>14814.18</c:v>
                </c:pt>
                <c:pt idx="26">
                  <c:v>17361.599999999999</c:v>
                </c:pt>
                <c:pt idx="27">
                  <c:v>20282.98</c:v>
                </c:pt>
                <c:pt idx="28">
                  <c:v>15417.63</c:v>
                </c:pt>
                <c:pt idx="29">
                  <c:v>15476.16</c:v>
                </c:pt>
                <c:pt idx="30">
                  <c:v>13252.47</c:v>
                </c:pt>
                <c:pt idx="31">
                  <c:v>10289.42</c:v>
                </c:pt>
                <c:pt idx="32">
                  <c:v>14351.21</c:v>
                </c:pt>
                <c:pt idx="33">
                  <c:v>20215.63</c:v>
                </c:pt>
                <c:pt idx="34">
                  <c:v>18867.150000000001</c:v>
                </c:pt>
                <c:pt idx="35">
                  <c:v>18664.86</c:v>
                </c:pt>
                <c:pt idx="36">
                  <c:v>22388.44</c:v>
                </c:pt>
                <c:pt idx="37">
                  <c:v>19583.7</c:v>
                </c:pt>
                <c:pt idx="38">
                  <c:v>14991.36</c:v>
                </c:pt>
                <c:pt idx="39">
                  <c:v>16754.990000000002</c:v>
                </c:pt>
              </c:numCache>
            </c:numRef>
          </c:xVal>
          <c:yVal>
            <c:numRef>
              <c:f>Cobertures_barris_gràfics!$E$3:$E$42</c:f>
              <c:numCache>
                <c:formatCode>0.0%</c:formatCode>
                <c:ptCount val="40"/>
                <c:pt idx="0">
                  <c:v>0.4810487289327568</c:v>
                </c:pt>
                <c:pt idx="1">
                  <c:v>0.34579918257652281</c:v>
                </c:pt>
                <c:pt idx="2">
                  <c:v>0.41224603702405965</c:v>
                </c:pt>
                <c:pt idx="3">
                  <c:v>0.43530862246147223</c:v>
                </c:pt>
                <c:pt idx="4">
                  <c:v>0.16037607370223653</c:v>
                </c:pt>
                <c:pt idx="5">
                  <c:v>0.22353010225950776</c:v>
                </c:pt>
                <c:pt idx="6">
                  <c:v>0.11725435330164466</c:v>
                </c:pt>
                <c:pt idx="7">
                  <c:v>9.1332596306854516E-2</c:v>
                </c:pt>
                <c:pt idx="8">
                  <c:v>0.2107578572030373</c:v>
                </c:pt>
                <c:pt idx="9">
                  <c:v>0.26267057866938476</c:v>
                </c:pt>
                <c:pt idx="10">
                  <c:v>0.40652170525759568</c:v>
                </c:pt>
                <c:pt idx="11">
                  <c:v>0.36711209374095743</c:v>
                </c:pt>
                <c:pt idx="12">
                  <c:v>0.28213951334225068</c:v>
                </c:pt>
                <c:pt idx="13">
                  <c:v>0.35919708073414353</c:v>
                </c:pt>
                <c:pt idx="14">
                  <c:v>0.15387069577812407</c:v>
                </c:pt>
                <c:pt idx="15">
                  <c:v>0.28042328284493728</c:v>
                </c:pt>
                <c:pt idx="16">
                  <c:v>6.3909634005059821E-2</c:v>
                </c:pt>
                <c:pt idx="18">
                  <c:v>0.13584764198824495</c:v>
                </c:pt>
                <c:pt idx="19">
                  <c:v>8.2457602862675297E-2</c:v>
                </c:pt>
                <c:pt idx="20">
                  <c:v>5.3699256102800692E-2</c:v>
                </c:pt>
                <c:pt idx="21">
                  <c:v>0.26524848363203796</c:v>
                </c:pt>
                <c:pt idx="22">
                  <c:v>0.16664584755342735</c:v>
                </c:pt>
                <c:pt idx="23">
                  <c:v>0.67723578199802781</c:v>
                </c:pt>
                <c:pt idx="24">
                  <c:v>0.51018186842121771</c:v>
                </c:pt>
                <c:pt idx="25">
                  <c:v>0.42688331394718798</c:v>
                </c:pt>
                <c:pt idx="26">
                  <c:v>0.35828876871201765</c:v>
                </c:pt>
                <c:pt idx="27">
                  <c:v>0.53490196705391269</c:v>
                </c:pt>
                <c:pt idx="28">
                  <c:v>0.43195882503546196</c:v>
                </c:pt>
                <c:pt idx="29">
                  <c:v>0.56021707783713415</c:v>
                </c:pt>
                <c:pt idx="30">
                  <c:v>0.65590875207013211</c:v>
                </c:pt>
                <c:pt idx="31">
                  <c:v>0.72478194701262677</c:v>
                </c:pt>
                <c:pt idx="32">
                  <c:v>0.58189655115100036</c:v>
                </c:pt>
                <c:pt idx="33">
                  <c:v>0.45795134101316981</c:v>
                </c:pt>
                <c:pt idx="34">
                  <c:v>0.4808586750402255</c:v>
                </c:pt>
                <c:pt idx="35">
                  <c:v>0.25587200069089755</c:v>
                </c:pt>
                <c:pt idx="36">
                  <c:v>0.27838664960465459</c:v>
                </c:pt>
                <c:pt idx="37">
                  <c:v>0.18599006339767687</c:v>
                </c:pt>
                <c:pt idx="38">
                  <c:v>0.58089614349514496</c:v>
                </c:pt>
                <c:pt idx="39">
                  <c:v>0.3262217685960615</c:v>
                </c:pt>
              </c:numCache>
            </c:numRef>
          </c:yVal>
          <c:smooth val="0"/>
          <c:extLst>
            <c:ext xmlns:c16="http://schemas.microsoft.com/office/drawing/2014/chart" uri="{C3380CC4-5D6E-409C-BE32-E72D297353CC}">
              <c16:uniqueId val="{00000001-8ED1-A548-B6B1-7AA8FFB79DEA}"/>
            </c:ext>
          </c:extLst>
        </c:ser>
        <c:dLbls>
          <c:showLegendKey val="0"/>
          <c:showVal val="0"/>
          <c:showCatName val="0"/>
          <c:showSerName val="0"/>
          <c:showPercent val="0"/>
          <c:showBubbleSize val="0"/>
        </c:dLbls>
        <c:axId val="358327311"/>
        <c:axId val="281542111"/>
      </c:scatterChart>
      <c:valAx>
        <c:axId val="3583273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ES_tradnl" sz="1400"/>
                  <a:t>Median</a:t>
                </a:r>
                <a:r>
                  <a:rPr lang="es-ES_tradnl" sz="1400" baseline="0"/>
                  <a:t> income</a:t>
                </a:r>
                <a:endParaRPr lang="es-ES_tradnl" sz="1400"/>
              </a:p>
            </c:rich>
          </c:tx>
          <c:layout>
            <c:manualLayout>
              <c:xMode val="edge"/>
              <c:yMode val="edge"/>
              <c:x val="0.44203467993518036"/>
              <c:y val="0.931260273972602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title>
        <c:numFmt formatCode="_-[$€-2]\ * #,##0.0_-;\-[$€-2]\ * #,##0.0_-;_-[$€-2]\ *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81542111"/>
        <c:crosses val="autoZero"/>
        <c:crossBetween val="midCat"/>
      </c:valAx>
      <c:valAx>
        <c:axId val="281542111"/>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ES_tradnl" sz="1400"/>
                  <a:t>% at risk of severe poverty</a:t>
                </a:r>
              </a:p>
            </c:rich>
          </c:tx>
          <c:layout>
            <c:manualLayout>
              <c:xMode val="edge"/>
              <c:yMode val="edge"/>
              <c:x val="1.2692656391659111E-2"/>
              <c:y val="0.2371187574155970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83273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'Secció 2.2'!$C$58</c:f>
              <c:strCache>
                <c:ptCount val="1"/>
                <c:pt idx="0">
                  <c:v>% at risk of severe poverty</c:v>
                </c:pt>
              </c:strCache>
            </c:strRef>
          </c:tx>
          <c:spPr>
            <a:ln w="28575" cap="rnd">
              <a:solidFill>
                <a:schemeClr val="accent6"/>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2.2'!$B$59:$B$61</c:f>
              <c:numCache>
                <c:formatCode>General</c:formatCode>
                <c:ptCount val="3"/>
                <c:pt idx="0">
                  <c:v>2016</c:v>
                </c:pt>
                <c:pt idx="1">
                  <c:v>2017</c:v>
                </c:pt>
                <c:pt idx="2">
                  <c:v>2018</c:v>
                </c:pt>
              </c:numCache>
            </c:numRef>
          </c:cat>
          <c:val>
            <c:numRef>
              <c:f>'Secció 2.2'!$C$59:$C$61</c:f>
              <c:numCache>
                <c:formatCode>0.0%</c:formatCode>
                <c:ptCount val="3"/>
                <c:pt idx="0">
                  <c:v>0.77400000000000002</c:v>
                </c:pt>
                <c:pt idx="1">
                  <c:v>0.81599999999999995</c:v>
                </c:pt>
                <c:pt idx="2">
                  <c:v>0.82199999999999995</c:v>
                </c:pt>
              </c:numCache>
            </c:numRef>
          </c:val>
          <c:smooth val="0"/>
          <c:extLst>
            <c:ext xmlns:c16="http://schemas.microsoft.com/office/drawing/2014/chart" uri="{C3380CC4-5D6E-409C-BE32-E72D297353CC}">
              <c16:uniqueId val="{00000000-440B-BF48-ACE3-36754C4D82A7}"/>
            </c:ext>
          </c:extLst>
        </c:ser>
        <c:ser>
          <c:idx val="1"/>
          <c:order val="1"/>
          <c:tx>
            <c:strRef>
              <c:f>'Secció 2.2'!$D$58</c:f>
              <c:strCache>
                <c:ptCount val="1"/>
                <c:pt idx="0">
                  <c:v>%  at risk of poverty</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'Secció 2.2'!$B$59:$B$61</c:f>
              <c:numCache>
                <c:formatCode>General</c:formatCode>
                <c:ptCount val="3"/>
                <c:pt idx="0">
                  <c:v>2016</c:v>
                </c:pt>
                <c:pt idx="1">
                  <c:v>2017</c:v>
                </c:pt>
                <c:pt idx="2">
                  <c:v>2018</c:v>
                </c:pt>
              </c:numCache>
            </c:numRef>
          </c:cat>
          <c:val>
            <c:numRef>
              <c:f>'Secció 2.2'!$D$59:$D$61</c:f>
              <c:numCache>
                <c:formatCode>0.0%</c:formatCode>
                <c:ptCount val="3"/>
                <c:pt idx="0">
                  <c:v>0.999</c:v>
                </c:pt>
                <c:pt idx="1">
                  <c:v>1</c:v>
                </c:pt>
                <c:pt idx="2">
                  <c:v>1</c:v>
                </c:pt>
              </c:numCache>
            </c:numRef>
          </c:val>
          <c:smooth val="0"/>
          <c:extLst>
            <c:ext xmlns:c16="http://schemas.microsoft.com/office/drawing/2014/chart" uri="{C3380CC4-5D6E-409C-BE32-E72D297353CC}">
              <c16:uniqueId val="{00000001-440B-BF48-ACE3-36754C4D82A7}"/>
            </c:ext>
          </c:extLst>
        </c:ser>
        <c:ser>
          <c:idx val="2"/>
          <c:order val="2"/>
          <c:tx>
            <c:strRef>
              <c:f>'Secció 2.2'!$E$58</c:f>
              <c:strCache>
                <c:ptCount val="1"/>
                <c:pt idx="0">
                  <c:v>% in absolute poverty</c:v>
                </c:pt>
              </c:strCache>
            </c:strRef>
          </c:tx>
          <c:spPr>
            <a:ln w="28575" cap="rnd">
              <a:solidFill>
                <a:schemeClr val="bg1">
                  <a:lumMod val="65000"/>
                </a:schemeClr>
              </a:solidFill>
              <a:prstDash val="sysDot"/>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'Secció 2.2'!$E$59:$E$61</c:f>
              <c:numCache>
                <c:formatCode>0.0%</c:formatCode>
                <c:ptCount val="3"/>
                <c:pt idx="1">
                  <c:v>0.997</c:v>
                </c:pt>
                <c:pt idx="2">
                  <c:v>0.998</c:v>
                </c:pt>
              </c:numCache>
            </c:numRef>
          </c:val>
          <c:smooth val="0"/>
          <c:extLst>
            <c:ext xmlns:c16="http://schemas.microsoft.com/office/drawing/2014/chart" uri="{C3380CC4-5D6E-409C-BE32-E72D297353CC}">
              <c16:uniqueId val="{00000002-440B-BF48-ACE3-36754C4D82A7}"/>
            </c:ext>
          </c:extLst>
        </c:ser>
        <c:dLbls>
          <c:showLegendKey val="0"/>
          <c:showVal val="0"/>
          <c:showCatName val="0"/>
          <c:showSerName val="0"/>
          <c:showPercent val="0"/>
          <c:showBubbleSize val="0"/>
        </c:dLbls>
        <c:smooth val="0"/>
        <c:axId val="1821079119"/>
        <c:axId val="1821080847"/>
      </c:lineChart>
      <c:catAx>
        <c:axId val="182107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1080847"/>
        <c:crosses val="autoZero"/>
        <c:auto val="1"/>
        <c:lblAlgn val="ctr"/>
        <c:lblOffset val="100"/>
        <c:noMultiLvlLbl val="0"/>
      </c:catAx>
      <c:valAx>
        <c:axId val="1821080847"/>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1079119"/>
        <c:crosses val="autoZero"/>
        <c:crossBetween val="between"/>
      </c:valAx>
      <c:spPr>
        <a:noFill/>
        <a:ln>
          <a:noFill/>
        </a:ln>
        <a:effectLst/>
      </c:spPr>
    </c:plotArea>
    <c:legend>
      <c:legendPos val="b"/>
      <c:layout>
        <c:manualLayout>
          <c:xMode val="edge"/>
          <c:yMode val="edge"/>
          <c:x val="3.0838731418104535E-2"/>
          <c:y val="0.86931920616477831"/>
          <c:w val="0.94626743916415457"/>
          <c:h val="0.1101767384990278"/>
        </c:manualLayout>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3B1FFB0A-836E-EF43-AC23-E17D4CE6E226}"/>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l" defTabSz="952500" eaLnBrk="1" hangingPunct="1">
              <a:lnSpc>
                <a:spcPct val="100000"/>
              </a:lnSpc>
              <a:spcBef>
                <a:spcPct val="0"/>
              </a:spcBef>
              <a:defRPr sz="1200" b="0" u="none">
                <a:solidFill>
                  <a:schemeClr val="tx1"/>
                </a:solidFill>
                <a:latin typeface="Times New Roman" pitchFamily="18" charset="0"/>
                <a:ea typeface="ＭＳ Ｐゴシック" pitchFamily="34" charset="-128"/>
              </a:defRPr>
            </a:lvl1pPr>
          </a:lstStyle>
          <a:p>
            <a:pPr>
              <a:defRPr/>
            </a:pPr>
            <a:endParaRPr lang="ca-ES"/>
          </a:p>
        </p:txBody>
      </p:sp>
      <p:sp>
        <p:nvSpPr>
          <p:cNvPr id="24579" name="Rectangle 1027">
            <a:extLst>
              <a:ext uri="{FF2B5EF4-FFF2-40B4-BE49-F238E27FC236}">
                <a16:creationId xmlns:a16="http://schemas.microsoft.com/office/drawing/2014/main" id="{135B74C5-CB90-E24A-AE1F-5EFE3AE55CBC}"/>
              </a:ext>
            </a:extLst>
          </p:cNvPr>
          <p:cNvSpPr>
            <a:spLocks noGrp="1" noChangeArrowheads="1"/>
          </p:cNvSpPr>
          <p:nvPr>
            <p:ph type="dt" sz="quarter" idx="1"/>
          </p:nvPr>
        </p:nvSpPr>
        <p:spPr bwMode="auto">
          <a:xfrm>
            <a:off x="3852863" y="0"/>
            <a:ext cx="2944812"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r" defTabSz="952500" eaLnBrk="1" hangingPunct="1">
              <a:lnSpc>
                <a:spcPct val="100000"/>
              </a:lnSpc>
              <a:spcBef>
                <a:spcPct val="0"/>
              </a:spcBef>
              <a:defRPr sz="1200" b="0" u="none">
                <a:solidFill>
                  <a:schemeClr val="tx1"/>
                </a:solidFill>
                <a:latin typeface="Times New Roman" pitchFamily="18" charset="0"/>
                <a:ea typeface="ＭＳ Ｐゴシック" pitchFamily="34" charset="-128"/>
              </a:defRPr>
            </a:lvl1pPr>
          </a:lstStyle>
          <a:p>
            <a:pPr>
              <a:defRPr/>
            </a:pPr>
            <a:endParaRPr lang="ca-ES"/>
          </a:p>
        </p:txBody>
      </p:sp>
      <p:sp>
        <p:nvSpPr>
          <p:cNvPr id="24580" name="Rectangle 1028">
            <a:extLst>
              <a:ext uri="{FF2B5EF4-FFF2-40B4-BE49-F238E27FC236}">
                <a16:creationId xmlns:a16="http://schemas.microsoft.com/office/drawing/2014/main" id="{1CD00B72-F79F-F448-9923-4A81053E3D4B}"/>
              </a:ext>
            </a:extLst>
          </p:cNvPr>
          <p:cNvSpPr>
            <a:spLocks noGrp="1" noChangeArrowheads="1"/>
          </p:cNvSpPr>
          <p:nvPr>
            <p:ph type="ftr" sz="quarter" idx="2"/>
          </p:nvPr>
        </p:nvSpPr>
        <p:spPr bwMode="auto">
          <a:xfrm>
            <a:off x="0" y="9431338"/>
            <a:ext cx="2944813"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l" defTabSz="952500" eaLnBrk="1" hangingPunct="1">
              <a:lnSpc>
                <a:spcPct val="100000"/>
              </a:lnSpc>
              <a:spcBef>
                <a:spcPct val="0"/>
              </a:spcBef>
              <a:defRPr sz="1200" b="0" u="none">
                <a:solidFill>
                  <a:schemeClr val="tx1"/>
                </a:solidFill>
                <a:latin typeface="Times New Roman" pitchFamily="18" charset="0"/>
                <a:ea typeface="ＭＳ Ｐゴシック" pitchFamily="34" charset="-128"/>
              </a:defRPr>
            </a:lvl1pPr>
          </a:lstStyle>
          <a:p>
            <a:pPr>
              <a:defRPr/>
            </a:pPr>
            <a:endParaRPr lang="ca-ES"/>
          </a:p>
        </p:txBody>
      </p:sp>
      <p:sp>
        <p:nvSpPr>
          <p:cNvPr id="24581" name="Rectangle 1029">
            <a:extLst>
              <a:ext uri="{FF2B5EF4-FFF2-40B4-BE49-F238E27FC236}">
                <a16:creationId xmlns:a16="http://schemas.microsoft.com/office/drawing/2014/main" id="{838CA685-C3D0-5541-820A-1FDDF1D0F0CA}"/>
              </a:ext>
            </a:extLst>
          </p:cNvPr>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r" defTabSz="952500" eaLnBrk="1" hangingPunct="1">
              <a:lnSpc>
                <a:spcPct val="100000"/>
              </a:lnSpc>
              <a:spcBef>
                <a:spcPct val="0"/>
              </a:spcBef>
              <a:defRPr sz="1200" b="0" u="none">
                <a:solidFill>
                  <a:schemeClr val="tx1"/>
                </a:solidFill>
                <a:latin typeface="Times New Roman" charset="0"/>
                <a:ea typeface="ＭＳ Ｐゴシック" charset="-128"/>
              </a:defRPr>
            </a:lvl1pPr>
          </a:lstStyle>
          <a:p>
            <a:pPr>
              <a:defRPr/>
            </a:pPr>
            <a:fld id="{CA63046A-0FA0-1245-BE21-1D53E7C31C4F}" type="slidenum">
              <a:rPr lang="ca-ES" altLang="x-none"/>
              <a:pPr>
                <a:defRPr/>
              </a:pPr>
              <a:t>‹#›</a:t>
            </a:fld>
            <a:endParaRPr lang="ca-E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51F3C4-71D5-1747-AAAC-7C0BED7C9317}"/>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l" defTabSz="952500" eaLnBrk="1" hangingPunct="1">
              <a:lnSpc>
                <a:spcPct val="100000"/>
              </a:lnSpc>
              <a:spcBef>
                <a:spcPct val="0"/>
              </a:spcBef>
              <a:defRPr sz="1200" b="0" u="none">
                <a:solidFill>
                  <a:schemeClr val="tx1"/>
                </a:solidFill>
                <a:latin typeface="Helvetica" pitchFamily="-112" charset="0"/>
                <a:ea typeface="ＭＳ Ｐゴシック" pitchFamily="34" charset="-128"/>
              </a:defRPr>
            </a:lvl1pPr>
          </a:lstStyle>
          <a:p>
            <a:pPr>
              <a:defRPr/>
            </a:pPr>
            <a:endParaRPr lang="ca-ES"/>
          </a:p>
        </p:txBody>
      </p:sp>
      <p:sp>
        <p:nvSpPr>
          <p:cNvPr id="1027" name="Rectangle 3">
            <a:extLst>
              <a:ext uri="{FF2B5EF4-FFF2-40B4-BE49-F238E27FC236}">
                <a16:creationId xmlns:a16="http://schemas.microsoft.com/office/drawing/2014/main" id="{67863A3F-98AD-7143-AB2F-3F1BA270A980}"/>
              </a:ext>
            </a:extLst>
          </p:cNvPr>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r" defTabSz="952500" eaLnBrk="1" hangingPunct="1">
              <a:lnSpc>
                <a:spcPct val="100000"/>
              </a:lnSpc>
              <a:spcBef>
                <a:spcPct val="0"/>
              </a:spcBef>
              <a:defRPr sz="1200" b="0" u="none">
                <a:solidFill>
                  <a:schemeClr val="tx1"/>
                </a:solidFill>
                <a:latin typeface="Helvetica" pitchFamily="-112" charset="0"/>
                <a:ea typeface="ＭＳ Ｐゴシック" pitchFamily="34" charset="-128"/>
              </a:defRPr>
            </a:lvl1pPr>
          </a:lstStyle>
          <a:p>
            <a:pPr>
              <a:defRPr/>
            </a:pPr>
            <a:endParaRPr lang="ca-ES"/>
          </a:p>
        </p:txBody>
      </p:sp>
      <p:sp>
        <p:nvSpPr>
          <p:cNvPr id="3076" name="Rectangle 4">
            <a:extLst>
              <a:ext uri="{FF2B5EF4-FFF2-40B4-BE49-F238E27FC236}">
                <a16:creationId xmlns:a16="http://schemas.microsoft.com/office/drawing/2014/main" id="{F2271DF0-3684-234F-BD02-92DA21F9174B}"/>
              </a:ext>
            </a:extLst>
          </p:cNvPr>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E363E916-8244-6240-907E-41DA26FF89AE}"/>
              </a:ext>
            </a:extLst>
          </p:cNvPr>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030" name="Rectangle 6">
            <a:extLst>
              <a:ext uri="{FF2B5EF4-FFF2-40B4-BE49-F238E27FC236}">
                <a16:creationId xmlns:a16="http://schemas.microsoft.com/office/drawing/2014/main" id="{935796E7-E555-BD49-AFCC-31B63E8A8716}"/>
              </a:ext>
            </a:extLst>
          </p:cNvPr>
          <p:cNvSpPr>
            <a:spLocks noGrp="1" noChangeArrowheads="1"/>
          </p:cNvSpPr>
          <p:nvPr>
            <p:ph type="ftr" sz="quarter" idx="4"/>
          </p:nvPr>
        </p:nvSpPr>
        <p:spPr bwMode="auto">
          <a:xfrm>
            <a:off x="0" y="9431338"/>
            <a:ext cx="2944813"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l" defTabSz="952500" eaLnBrk="1" hangingPunct="1">
              <a:lnSpc>
                <a:spcPct val="100000"/>
              </a:lnSpc>
              <a:spcBef>
                <a:spcPct val="0"/>
              </a:spcBef>
              <a:defRPr sz="1200" b="0" u="none">
                <a:solidFill>
                  <a:schemeClr val="tx1"/>
                </a:solidFill>
                <a:latin typeface="Helvetica" pitchFamily="-112" charset="0"/>
                <a:ea typeface="ＭＳ Ｐゴシック" pitchFamily="34" charset="-128"/>
              </a:defRPr>
            </a:lvl1pPr>
          </a:lstStyle>
          <a:p>
            <a:pPr>
              <a:defRPr/>
            </a:pPr>
            <a:endParaRPr lang="ca-ES"/>
          </a:p>
        </p:txBody>
      </p:sp>
      <p:sp>
        <p:nvSpPr>
          <p:cNvPr id="1031" name="Rectangle 7">
            <a:extLst>
              <a:ext uri="{FF2B5EF4-FFF2-40B4-BE49-F238E27FC236}">
                <a16:creationId xmlns:a16="http://schemas.microsoft.com/office/drawing/2014/main" id="{BECA50E1-80FB-D94B-80E0-16A3ED984B07}"/>
              </a:ext>
            </a:extLst>
          </p:cNvPr>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r" defTabSz="952500" eaLnBrk="1" hangingPunct="1">
              <a:lnSpc>
                <a:spcPct val="100000"/>
              </a:lnSpc>
              <a:spcBef>
                <a:spcPct val="0"/>
              </a:spcBef>
              <a:defRPr sz="1200" b="0" u="none">
                <a:solidFill>
                  <a:schemeClr val="tx1"/>
                </a:solidFill>
                <a:latin typeface="Helvetica" charset="0"/>
                <a:ea typeface="ＭＳ Ｐゴシック" charset="-128"/>
              </a:defRPr>
            </a:lvl1pPr>
          </a:lstStyle>
          <a:p>
            <a:pPr>
              <a:defRPr/>
            </a:pPr>
            <a:fld id="{421C128B-6C6F-2C43-BB62-3E53FD331368}" type="slidenum">
              <a:rPr lang="ca-ES" altLang="x-none"/>
              <a:pPr>
                <a:defRPr/>
              </a:pPr>
              <a:t>‹#›</a:t>
            </a:fld>
            <a:endParaRPr lang="ca-E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E415B697-BF62-CB4B-8FF3-156F2D16336E}"/>
              </a:ext>
            </a:extLst>
          </p:cNvPr>
          <p:cNvSpPr>
            <a:spLocks noGrp="1" noRot="1" noChangeAspect="1" noChangeArrowheads="1" noTextEdit="1"/>
          </p:cNvSpPr>
          <p:nvPr>
            <p:ph type="sldImg"/>
          </p:nvPr>
        </p:nvSpPr>
        <p:spPr>
          <a:ln/>
        </p:spPr>
      </p:sp>
      <p:sp>
        <p:nvSpPr>
          <p:cNvPr id="6146" name="Rectangle 3">
            <a:extLst>
              <a:ext uri="{FF2B5EF4-FFF2-40B4-BE49-F238E27FC236}">
                <a16:creationId xmlns:a16="http://schemas.microsoft.com/office/drawing/2014/main" id="{7D4F0A03-1422-4345-BC2E-CFA9A70A5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CF91019-1954-CD4D-8A73-2C1E340594EE}"/>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EC54C32A-BB4C-6340-A7AD-E0983F1CEB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77345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B809B9B8-E1AB-FD4E-9594-5D924EB94F16}"/>
              </a:ext>
            </a:extLst>
          </p:cNvPr>
          <p:cNvSpPr>
            <a:spLocks noGrp="1" noRot="1" noChangeAspect="1" noChangeArrowheads="1" noTextEdit="1"/>
          </p:cNvSpPr>
          <p:nvPr>
            <p:ph type="sldImg"/>
          </p:nvPr>
        </p:nvSpPr>
        <p:spPr>
          <a:ln/>
        </p:spPr>
      </p:sp>
      <p:sp>
        <p:nvSpPr>
          <p:cNvPr id="24578" name="Rectangle 3">
            <a:extLst>
              <a:ext uri="{FF2B5EF4-FFF2-40B4-BE49-F238E27FC236}">
                <a16:creationId xmlns:a16="http://schemas.microsoft.com/office/drawing/2014/main" id="{AEADD213-6752-924F-965E-8488E5C62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95083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5561F819-89E1-9048-AECF-1962C559906C}"/>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9E7EC467-5D74-1641-8CDF-FCEAC3D9AF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298095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B0B080-6C88-1644-B24D-B303B7D9D408}"/>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F5BE6939-F7A1-E044-B060-5A50FA392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248358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B0B080-6C88-1644-B24D-B303B7D9D408}"/>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F5BE6939-F7A1-E044-B060-5A50FA392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6024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0EFD2AFD-6A29-0C4E-820A-215628041962}"/>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C5E907A6-8A7A-C647-A70B-94DA241D3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77071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0EFD2AFD-6A29-0C4E-820A-215628041962}"/>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C5E907A6-8A7A-C647-A70B-94DA241D3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235326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9F521FF-4A15-4348-A612-5A31E55BF1FD}"/>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135340D2-F2FA-0645-B5D4-18C5EE89B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10383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501882B-A34F-2E4B-98EE-9153DCA76057}"/>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9758FC9E-A22D-B046-9DF0-56A2AB540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45975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A432535-0272-D446-8519-E96F58D9F7C4}"/>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C0446C5D-3E0D-F242-901B-2045D245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30959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2F6FE5FE-3B33-184C-9396-21672F6124A6}"/>
              </a:ext>
            </a:extLst>
          </p:cNvPr>
          <p:cNvSpPr>
            <a:spLocks noGrp="1" noRot="1" noChangeAspect="1" noChangeArrowheads="1" noTextEdit="1"/>
          </p:cNvSpPr>
          <p:nvPr>
            <p:ph type="sldImg"/>
          </p:nvPr>
        </p:nvSpPr>
        <p:spPr>
          <a:ln/>
        </p:spPr>
      </p:sp>
      <p:sp>
        <p:nvSpPr>
          <p:cNvPr id="69634" name="Rectangle 3">
            <a:extLst>
              <a:ext uri="{FF2B5EF4-FFF2-40B4-BE49-F238E27FC236}">
                <a16:creationId xmlns:a16="http://schemas.microsoft.com/office/drawing/2014/main" id="{8A77464D-18BF-D448-AEEF-60980C44C1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244786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B5FE80E-4A4B-D14B-9310-6864EFADDFFA}"/>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D77F387C-83AF-0D45-96BD-6A76B5378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63350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446FD9BA-0860-1F49-B09C-F1DB242AE152}"/>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E0003ABA-31C2-7E4E-8E9E-8F156E2C4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40825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8C277821-25DC-4047-B1D6-F0EA86B0EF7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5A14BCA4-05B8-AB4D-945A-7E58E57C60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412758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EBAD7A2-32FA-F04B-B4FB-7D2D89D87E9D}"/>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AB0DAEDC-F4E9-3146-AE2D-582BDA1102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671147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90EF280F-8FCE-AD45-A68E-427343F120FB}"/>
              </a:ext>
            </a:extLst>
          </p:cNvPr>
          <p:cNvSpPr>
            <a:spLocks noGrp="1" noRot="1" noChangeAspect="1" noChangeArrowheads="1" noTextEdit="1"/>
          </p:cNvSpPr>
          <p:nvPr>
            <p:ph type="sldImg"/>
          </p:nvPr>
        </p:nvSpPr>
        <p:spPr>
          <a:ln/>
        </p:spPr>
      </p:sp>
      <p:sp>
        <p:nvSpPr>
          <p:cNvPr id="71682" name="Rectangle 3">
            <a:extLst>
              <a:ext uri="{FF2B5EF4-FFF2-40B4-BE49-F238E27FC236}">
                <a16:creationId xmlns:a16="http://schemas.microsoft.com/office/drawing/2014/main" id="{6B11F82F-961D-D14B-9716-2BCDE3308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812389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8FB3933-5F42-B640-8215-711B006DB693}"/>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9BBEB1E0-E617-284A-B0B3-1E5D1E1384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37997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57B65E56-BC5B-074C-9CC6-AC4ABA484568}"/>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9EDFD16C-1125-BA4E-821C-2AECF83124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00060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401EC661-F290-F747-825E-57B7AC2E9DEB}"/>
              </a:ext>
            </a:extLst>
          </p:cNvPr>
          <p:cNvSpPr>
            <a:spLocks noGrp="1" noRot="1" noChangeAspect="1" noChangeArrowheads="1" noTextEdit="1"/>
          </p:cNvSpPr>
          <p:nvPr>
            <p:ph type="sldImg"/>
          </p:nvPr>
        </p:nvSpPr>
        <p:spPr>
          <a:ln/>
        </p:spPr>
      </p:sp>
      <p:sp>
        <p:nvSpPr>
          <p:cNvPr id="77826" name="Rectangle 3">
            <a:extLst>
              <a:ext uri="{FF2B5EF4-FFF2-40B4-BE49-F238E27FC236}">
                <a16:creationId xmlns:a16="http://schemas.microsoft.com/office/drawing/2014/main" id="{4686BAF9-C2F0-AA43-BE1E-E74B703E7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9689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922B276E-E01E-5C46-8086-05D0475BABB0}"/>
              </a:ext>
            </a:extLst>
          </p:cNvPr>
          <p:cNvSpPr>
            <a:spLocks noGrp="1" noRot="1" noChangeAspect="1" noChangeArrowheads="1" noTextEdit="1"/>
          </p:cNvSpPr>
          <p:nvPr>
            <p:ph type="sldImg"/>
          </p:nvPr>
        </p:nvSpPr>
        <p:spPr>
          <a:ln/>
        </p:spPr>
      </p:sp>
      <p:sp>
        <p:nvSpPr>
          <p:cNvPr id="79874" name="Rectangle 3">
            <a:extLst>
              <a:ext uri="{FF2B5EF4-FFF2-40B4-BE49-F238E27FC236}">
                <a16:creationId xmlns:a16="http://schemas.microsoft.com/office/drawing/2014/main" id="{D0D88FD1-7F65-F445-B097-0115E745F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99067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94C52E08-424A-8644-BF4B-94DFF7D80CCF}"/>
              </a:ext>
            </a:extLst>
          </p:cNvPr>
          <p:cNvSpPr>
            <a:spLocks noGrp="1" noRot="1" noChangeAspect="1" noChangeArrowheads="1" noTextEdit="1"/>
          </p:cNvSpPr>
          <p:nvPr>
            <p:ph type="sldImg"/>
          </p:nvPr>
        </p:nvSpPr>
        <p:spPr>
          <a:ln/>
        </p:spPr>
      </p:sp>
      <p:sp>
        <p:nvSpPr>
          <p:cNvPr id="81922" name="Rectangle 3">
            <a:extLst>
              <a:ext uri="{FF2B5EF4-FFF2-40B4-BE49-F238E27FC236}">
                <a16:creationId xmlns:a16="http://schemas.microsoft.com/office/drawing/2014/main" id="{720BBC30-F70A-0D4F-AE15-DDA3775633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21465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F025BF74-494A-A94B-A043-8962D9D3D2BA}"/>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CD99ADF6-0BDD-2140-B84B-8593DCAA1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a:ea typeface="ＭＳ Ｐゴシック" panose="020B0600070205080204" pitchFamily="34" charset="-128"/>
            </a:endParaRPr>
          </a:p>
        </p:txBody>
      </p:sp>
    </p:spTree>
    <p:extLst>
      <p:ext uri="{BB962C8B-B14F-4D97-AF65-F5344CB8AC3E}">
        <p14:creationId xmlns:p14="http://schemas.microsoft.com/office/powerpoint/2010/main" val="1141463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87FA120A-EC85-E641-BEC3-ED4366857B91}"/>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829A0FA5-AC68-3343-A4EE-53930E587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20602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5064E221-DF41-3245-BDD3-C138E83E0224}"/>
              </a:ext>
            </a:extLst>
          </p:cNvPr>
          <p:cNvSpPr>
            <a:spLocks noGrp="1" noRot="1" noChangeAspect="1" noChangeArrowheads="1" noTextEdit="1"/>
          </p:cNvSpPr>
          <p:nvPr>
            <p:ph type="sldImg"/>
          </p:nvPr>
        </p:nvSpPr>
        <p:spPr>
          <a:ln/>
        </p:spPr>
      </p:sp>
      <p:sp>
        <p:nvSpPr>
          <p:cNvPr id="12290" name="Rectangle 3">
            <a:extLst>
              <a:ext uri="{FF2B5EF4-FFF2-40B4-BE49-F238E27FC236}">
                <a16:creationId xmlns:a16="http://schemas.microsoft.com/office/drawing/2014/main" id="{00E22E85-110D-CC46-BEFC-BB3065B68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00096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1AD311F9-31E7-D94E-8D30-C342E326D6C2}"/>
              </a:ext>
            </a:extLst>
          </p:cNvPr>
          <p:cNvSpPr>
            <a:spLocks noGrp="1" noRot="1" noChangeAspect="1" noChangeArrowheads="1" noTextEdit="1"/>
          </p:cNvSpPr>
          <p:nvPr>
            <p:ph type="sldImg"/>
          </p:nvPr>
        </p:nvSpPr>
        <p:spPr>
          <a:ln/>
        </p:spPr>
      </p:sp>
      <p:sp>
        <p:nvSpPr>
          <p:cNvPr id="14338" name="Rectangle 3">
            <a:extLst>
              <a:ext uri="{FF2B5EF4-FFF2-40B4-BE49-F238E27FC236}">
                <a16:creationId xmlns:a16="http://schemas.microsoft.com/office/drawing/2014/main" id="{189F7294-56B1-EA48-A348-0C4B063AEF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246636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9F521FF-4A15-4348-A612-5A31E55BF1FD}"/>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135340D2-F2FA-0645-B5D4-18C5EE89B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71517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0224BC2-F5B5-7B40-A547-013E67474B9C}"/>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E6ACA924-98E7-D74E-8AC2-A3CA96D035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32457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F5B8855-0AD1-F94E-8211-7EF98E2CB2D1}"/>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91AB9CAE-864B-D947-9B70-18A682B1A3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00020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F5B8855-0AD1-F94E-8211-7EF98E2CB2D1}"/>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91AB9CAE-864B-D947-9B70-18A682B1A3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70589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Tree>
    <p:extLst>
      <p:ext uri="{BB962C8B-B14F-4D97-AF65-F5344CB8AC3E}">
        <p14:creationId xmlns:p14="http://schemas.microsoft.com/office/powerpoint/2010/main" val="21873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Vertical Text Placeholder 2"/>
          <p:cNvSpPr>
            <a:spLocks noGrp="1"/>
          </p:cNvSpPr>
          <p:nvPr>
            <p:ph type="body" orient="vert" idx="1"/>
          </p:nvPr>
        </p:nvSpPr>
        <p:spPr/>
        <p:txBody>
          <a:bodyPr vert="eaVert"/>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2793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231552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de título">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6DCA462F-88B9-B34E-AAC6-53FA524CB879}"/>
              </a:ext>
            </a:extLst>
          </p:cNvPr>
          <p:cNvPicPr>
            <a:picLocks noChangeAspect="1" noChangeArrowheads="1"/>
          </p:cNvPicPr>
          <p:nvPr userDrawn="1"/>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906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a:extLst>
              <a:ext uri="{FF2B5EF4-FFF2-40B4-BE49-F238E27FC236}">
                <a16:creationId xmlns:a16="http://schemas.microsoft.com/office/drawing/2014/main" id="{4A197065-98CF-7646-945C-3740C53518EA}"/>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6524625"/>
            <a:ext cx="9902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a:extLst>
              <a:ext uri="{FF2B5EF4-FFF2-40B4-BE49-F238E27FC236}">
                <a16:creationId xmlns:a16="http://schemas.microsoft.com/office/drawing/2014/main" id="{0B2B35D5-845B-D94A-A3E5-0EFFB503F3D0}"/>
              </a:ext>
            </a:extLst>
          </p:cNvPr>
          <p:cNvSpPr>
            <a:spLocks noChangeArrowheads="1"/>
          </p:cNvSpPr>
          <p:nvPr/>
        </p:nvSpPr>
        <p:spPr bwMode="auto">
          <a:xfrm>
            <a:off x="9372600"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b"/>
          <a:lstStyle>
            <a:lvl1pPr eaLnBrk="0" hangingPunct="0">
              <a:defRPr sz="1000" b="1" u="sng">
                <a:solidFill>
                  <a:srgbClr val="FFFFFF"/>
                </a:solidFill>
                <a:latin typeface="Helvetica" charset="0"/>
                <a:ea typeface="ＭＳ Ｐゴシック" charset="-128"/>
              </a:defRPr>
            </a:lvl1pPr>
            <a:lvl2pPr marL="742950" indent="-285750" eaLnBrk="0" hangingPunct="0">
              <a:defRPr sz="1000" b="1" u="sng">
                <a:solidFill>
                  <a:srgbClr val="FFFFFF"/>
                </a:solidFill>
                <a:latin typeface="Helvetica" charset="0"/>
                <a:ea typeface="ＭＳ Ｐゴシック" charset="-128"/>
              </a:defRPr>
            </a:lvl2pPr>
            <a:lvl3pPr marL="1143000" indent="-228600" eaLnBrk="0" hangingPunct="0">
              <a:defRPr sz="1000" b="1" u="sng">
                <a:solidFill>
                  <a:srgbClr val="FFFFFF"/>
                </a:solidFill>
                <a:latin typeface="Helvetica" charset="0"/>
                <a:ea typeface="ＭＳ Ｐゴシック" charset="-128"/>
              </a:defRPr>
            </a:lvl3pPr>
            <a:lvl4pPr marL="1600200" indent="-228600" eaLnBrk="0" hangingPunct="0">
              <a:defRPr sz="1000" b="1" u="sng">
                <a:solidFill>
                  <a:srgbClr val="FFFFFF"/>
                </a:solidFill>
                <a:latin typeface="Helvetica" charset="0"/>
                <a:ea typeface="ＭＳ Ｐゴシック" charset="-128"/>
              </a:defRPr>
            </a:lvl4pPr>
            <a:lvl5pPr marL="2057400" indent="-228600" eaLnBrk="0" hangingPunct="0">
              <a:defRPr sz="1000" b="1" u="sng">
                <a:solidFill>
                  <a:srgbClr val="FFFFFF"/>
                </a:solidFill>
                <a:latin typeface="Helvetica" charset="0"/>
                <a:ea typeface="ＭＳ Ｐゴシック"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9pPr>
          </a:lstStyle>
          <a:p>
            <a:pPr algn="r" eaLnBrk="1" hangingPunct="1">
              <a:defRPr/>
            </a:pPr>
            <a:fld id="{CF6CDD2B-58D1-5F4E-8C96-A03EB871304C}" type="slidenum">
              <a:rPr lang="es-ES" altLang="x-none" u="none" smtClean="0">
                <a:solidFill>
                  <a:srgbClr val="CC0000"/>
                </a:solidFill>
                <a:latin typeface="Arial" charset="0"/>
              </a:rPr>
              <a:pPr algn="r" eaLnBrk="1" hangingPunct="1">
                <a:defRPr/>
              </a:pPr>
              <a:t>‹#›</a:t>
            </a:fld>
            <a:endParaRPr lang="es-ES" altLang="x-none" b="0" u="none">
              <a:solidFill>
                <a:schemeClr val="tx1"/>
              </a:solidFill>
            </a:endParaRPr>
          </a:p>
        </p:txBody>
      </p:sp>
      <p:sp>
        <p:nvSpPr>
          <p:cNvPr id="9" name="1 Título"/>
          <p:cNvSpPr>
            <a:spLocks noGrp="1"/>
          </p:cNvSpPr>
          <p:nvPr>
            <p:ph type="title"/>
          </p:nvPr>
        </p:nvSpPr>
        <p:spPr>
          <a:xfrm>
            <a:off x="762001" y="4356100"/>
            <a:ext cx="8077200" cy="1219200"/>
          </a:xfrm>
        </p:spPr>
        <p:txBody>
          <a:bodyPr anchor="t"/>
          <a:lstStyle>
            <a:lvl1pPr algn="l">
              <a:defRPr sz="4000" b="1" cap="all" baseline="0"/>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s-ES" dirty="0"/>
          </a:p>
        </p:txBody>
      </p:sp>
      <p:sp>
        <p:nvSpPr>
          <p:cNvPr id="10" name="2 Marcador de texto"/>
          <p:cNvSpPr>
            <a:spLocks noGrp="1"/>
          </p:cNvSpPr>
          <p:nvPr>
            <p:ph type="body" idx="1"/>
          </p:nvPr>
        </p:nvSpPr>
        <p:spPr>
          <a:xfrm>
            <a:off x="782638" y="5727700"/>
            <a:ext cx="8056562" cy="292100"/>
          </a:xfrm>
        </p:spPr>
        <p:txBody>
          <a:bodyPr anchor="b"/>
          <a:lstStyle>
            <a:lvl1pPr marL="0" indent="0">
              <a:buNone/>
              <a:defRPr sz="2000" baseline="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351859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46837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124843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18738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35610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Tree>
    <p:extLst>
      <p:ext uri="{BB962C8B-B14F-4D97-AF65-F5344CB8AC3E}">
        <p14:creationId xmlns:p14="http://schemas.microsoft.com/office/powerpoint/2010/main" val="362557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3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Tree>
    <p:extLst>
      <p:ext uri="{BB962C8B-B14F-4D97-AF65-F5344CB8AC3E}">
        <p14:creationId xmlns:p14="http://schemas.microsoft.com/office/powerpoint/2010/main" val="275336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Tree>
    <p:extLst>
      <p:ext uri="{BB962C8B-B14F-4D97-AF65-F5344CB8AC3E}">
        <p14:creationId xmlns:p14="http://schemas.microsoft.com/office/powerpoint/2010/main" val="8730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a:extLst>
              <a:ext uri="{FF2B5EF4-FFF2-40B4-BE49-F238E27FC236}">
                <a16:creationId xmlns:a16="http://schemas.microsoft.com/office/drawing/2014/main" id="{63F1CB04-D742-774D-B549-72C54365B09D}"/>
              </a:ext>
            </a:extLst>
          </p:cNvPr>
          <p:cNvPicPr>
            <a:picLocks noChangeAspect="1" noChangeArrowheads="1"/>
          </p:cNvPicPr>
          <p:nvPr userDrawn="1"/>
        </p:nvPicPr>
        <p:blipFill>
          <a:blip r:embed="rId14">
            <a:lum bright="10000"/>
            <a:extLst>
              <a:ext uri="{28A0092B-C50C-407E-A947-70E740481C1C}">
                <a14:useLocalDpi xmlns:a14="http://schemas.microsoft.com/office/drawing/2010/main" val="0"/>
              </a:ext>
            </a:extLst>
          </a:blip>
          <a:srcRect/>
          <a:stretch>
            <a:fillRect/>
          </a:stretch>
        </p:blipFill>
        <p:spPr bwMode="auto">
          <a:xfrm>
            <a:off x="0" y="0"/>
            <a:ext cx="9906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4">
            <a:extLst>
              <a:ext uri="{FF2B5EF4-FFF2-40B4-BE49-F238E27FC236}">
                <a16:creationId xmlns:a16="http://schemas.microsoft.com/office/drawing/2014/main" id="{CA326E93-8F8E-6B43-8A68-5764858D6940}"/>
              </a:ext>
            </a:extLst>
          </p:cNvPr>
          <p:cNvPicPr>
            <a:picLocks noChangeAspect="1" noChangeArrowheads="1"/>
          </p:cNvPicPr>
          <p:nvPr userDrawn="1"/>
        </p:nvPicPr>
        <p:blipFill>
          <a:blip r:embed="rId15">
            <a:lum bright="30000"/>
            <a:extLst>
              <a:ext uri="{28A0092B-C50C-407E-A947-70E740481C1C}">
                <a14:useLocalDpi xmlns:a14="http://schemas.microsoft.com/office/drawing/2010/main" val="0"/>
              </a:ext>
            </a:extLst>
          </a:blip>
          <a:srcRect/>
          <a:stretch>
            <a:fillRect/>
          </a:stretch>
        </p:blipFill>
        <p:spPr bwMode="auto">
          <a:xfrm>
            <a:off x="3175" y="6524625"/>
            <a:ext cx="9902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3BEB1B76-CE30-1245-A0AA-63B7239F3D05}"/>
              </a:ext>
            </a:extLst>
          </p:cNvPr>
          <p:cNvSpPr>
            <a:spLocks noGrp="1"/>
          </p:cNvSpPr>
          <p:nvPr>
            <p:ph type="title"/>
          </p:nvPr>
        </p:nvSpPr>
        <p:spPr bwMode="auto">
          <a:xfrm>
            <a:off x="495300" y="6302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estilo título patrón</a:t>
            </a:r>
            <a:endParaRPr lang="en-US" altLang="es-ES"/>
          </a:p>
        </p:txBody>
      </p:sp>
      <p:sp>
        <p:nvSpPr>
          <p:cNvPr id="1029" name="Text Placeholder 2">
            <a:extLst>
              <a:ext uri="{FF2B5EF4-FFF2-40B4-BE49-F238E27FC236}">
                <a16:creationId xmlns:a16="http://schemas.microsoft.com/office/drawing/2014/main" id="{84D45D47-97F5-544B-BFB9-842748B3668F}"/>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n-US" altLang="es-ES"/>
          </a:p>
        </p:txBody>
      </p:sp>
      <p:sp>
        <p:nvSpPr>
          <p:cNvPr id="1030" name="Rectangle 29">
            <a:extLst>
              <a:ext uri="{FF2B5EF4-FFF2-40B4-BE49-F238E27FC236}">
                <a16:creationId xmlns:a16="http://schemas.microsoft.com/office/drawing/2014/main" id="{203FC7CA-84DF-F447-ACA4-203BBA75A343}"/>
              </a:ext>
            </a:extLst>
          </p:cNvPr>
          <p:cNvSpPr>
            <a:spLocks noChangeArrowheads="1"/>
          </p:cNvSpPr>
          <p:nvPr userDrawn="1"/>
        </p:nvSpPr>
        <p:spPr bwMode="auto">
          <a:xfrm>
            <a:off x="762000" y="6565900"/>
            <a:ext cx="838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b"/>
          <a:lstStyle>
            <a:lvl1pPr eaLnBrk="0" hangingPunct="0">
              <a:defRPr sz="1000" b="1" u="sng">
                <a:solidFill>
                  <a:srgbClr val="FFFFFF"/>
                </a:solidFill>
                <a:latin typeface="Helvetica" charset="0"/>
                <a:ea typeface="ＭＳ Ｐゴシック" charset="-128"/>
              </a:defRPr>
            </a:lvl1pPr>
            <a:lvl2pPr marL="742950" indent="-285750" eaLnBrk="0" hangingPunct="0">
              <a:defRPr sz="1000" b="1" u="sng">
                <a:solidFill>
                  <a:srgbClr val="FFFFFF"/>
                </a:solidFill>
                <a:latin typeface="Helvetica" charset="0"/>
                <a:ea typeface="ＭＳ Ｐゴシック" charset="-128"/>
              </a:defRPr>
            </a:lvl2pPr>
            <a:lvl3pPr marL="1143000" indent="-228600" eaLnBrk="0" hangingPunct="0">
              <a:defRPr sz="1000" b="1" u="sng">
                <a:solidFill>
                  <a:srgbClr val="FFFFFF"/>
                </a:solidFill>
                <a:latin typeface="Helvetica" charset="0"/>
                <a:ea typeface="ＭＳ Ｐゴシック" charset="-128"/>
              </a:defRPr>
            </a:lvl3pPr>
            <a:lvl4pPr marL="1600200" indent="-228600" eaLnBrk="0" hangingPunct="0">
              <a:defRPr sz="1000" b="1" u="sng">
                <a:solidFill>
                  <a:srgbClr val="FFFFFF"/>
                </a:solidFill>
                <a:latin typeface="Helvetica" charset="0"/>
                <a:ea typeface="ＭＳ Ｐゴシック" charset="-128"/>
              </a:defRPr>
            </a:lvl4pPr>
            <a:lvl5pPr marL="2057400" indent="-228600" eaLnBrk="0" hangingPunct="0">
              <a:defRPr sz="1000" b="1" u="sng">
                <a:solidFill>
                  <a:srgbClr val="FFFFFF"/>
                </a:solidFill>
                <a:latin typeface="Helvetica" charset="0"/>
                <a:ea typeface="ＭＳ Ｐゴシック"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9pPr>
          </a:lstStyle>
          <a:p>
            <a:pPr eaLnBrk="1" hangingPunct="1">
              <a:defRPr/>
            </a:pPr>
            <a:r>
              <a:rPr lang="es-ES_tradnl" altLang="x-none" sz="900" b="0" u="none" dirty="0">
                <a:solidFill>
                  <a:srgbClr val="7F7F7F"/>
                </a:solidFill>
                <a:latin typeface="Arial" charset="0"/>
              </a:rPr>
              <a:t>20/11/2017</a:t>
            </a:r>
            <a:endParaRPr lang="es-ES" altLang="x-none" sz="900" b="0" u="none" dirty="0">
              <a:solidFill>
                <a:srgbClr val="7F7F7F"/>
              </a:solidFill>
              <a:latin typeface="Arial" charset="0"/>
            </a:endParaRPr>
          </a:p>
        </p:txBody>
      </p:sp>
      <p:sp>
        <p:nvSpPr>
          <p:cNvPr id="1031" name="Rectangle 29">
            <a:extLst>
              <a:ext uri="{FF2B5EF4-FFF2-40B4-BE49-F238E27FC236}">
                <a16:creationId xmlns:a16="http://schemas.microsoft.com/office/drawing/2014/main" id="{2FE89C9B-5BAE-3A40-A2B1-840DADE23966}"/>
              </a:ext>
            </a:extLst>
          </p:cNvPr>
          <p:cNvSpPr>
            <a:spLocks noChangeArrowheads="1"/>
          </p:cNvSpPr>
          <p:nvPr userDrawn="1"/>
        </p:nvSpPr>
        <p:spPr bwMode="auto">
          <a:xfrm>
            <a:off x="9372600"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b"/>
          <a:lstStyle>
            <a:lvl1pPr eaLnBrk="0" hangingPunct="0">
              <a:defRPr sz="1000" b="1" u="sng">
                <a:solidFill>
                  <a:srgbClr val="FFFFFF"/>
                </a:solidFill>
                <a:latin typeface="Helvetica" charset="0"/>
                <a:ea typeface="ＭＳ Ｐゴシック" charset="-128"/>
              </a:defRPr>
            </a:lvl1pPr>
            <a:lvl2pPr marL="742950" indent="-285750" eaLnBrk="0" hangingPunct="0">
              <a:defRPr sz="1000" b="1" u="sng">
                <a:solidFill>
                  <a:srgbClr val="FFFFFF"/>
                </a:solidFill>
                <a:latin typeface="Helvetica" charset="0"/>
                <a:ea typeface="ＭＳ Ｐゴシック" charset="-128"/>
              </a:defRPr>
            </a:lvl2pPr>
            <a:lvl3pPr marL="1143000" indent="-228600" eaLnBrk="0" hangingPunct="0">
              <a:defRPr sz="1000" b="1" u="sng">
                <a:solidFill>
                  <a:srgbClr val="FFFFFF"/>
                </a:solidFill>
                <a:latin typeface="Helvetica" charset="0"/>
                <a:ea typeface="ＭＳ Ｐゴシック" charset="-128"/>
              </a:defRPr>
            </a:lvl3pPr>
            <a:lvl4pPr marL="1600200" indent="-228600" eaLnBrk="0" hangingPunct="0">
              <a:defRPr sz="1000" b="1" u="sng">
                <a:solidFill>
                  <a:srgbClr val="FFFFFF"/>
                </a:solidFill>
                <a:latin typeface="Helvetica" charset="0"/>
                <a:ea typeface="ＭＳ Ｐゴシック" charset="-128"/>
              </a:defRPr>
            </a:lvl4pPr>
            <a:lvl5pPr marL="2057400" indent="-228600" eaLnBrk="0" hangingPunct="0">
              <a:defRPr sz="1000" b="1" u="sng">
                <a:solidFill>
                  <a:srgbClr val="FFFFFF"/>
                </a:solidFill>
                <a:latin typeface="Helvetica" charset="0"/>
                <a:ea typeface="ＭＳ Ｐゴシック"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charset="0"/>
                <a:ea typeface="ＭＳ Ｐゴシック" charset="-128"/>
              </a:defRPr>
            </a:lvl9pPr>
          </a:lstStyle>
          <a:p>
            <a:pPr algn="r" eaLnBrk="1" hangingPunct="1">
              <a:defRPr/>
            </a:pPr>
            <a:fld id="{691D8510-A7FF-084D-9C87-B73C8455B823}" type="slidenum">
              <a:rPr lang="es-ES" altLang="x-none" u="none" smtClean="0">
                <a:solidFill>
                  <a:srgbClr val="CC0000"/>
                </a:solidFill>
                <a:latin typeface="Arial" charset="0"/>
              </a:rPr>
              <a:pPr algn="r" eaLnBrk="1" hangingPunct="1">
                <a:defRPr/>
              </a:pPr>
              <a:t>‹#›</a:t>
            </a:fld>
            <a:endParaRPr lang="es-ES" altLang="x-none" b="0" u="none">
              <a:solidFill>
                <a:schemeClr val="tx1"/>
              </a:solidFill>
            </a:endParaRPr>
          </a:p>
        </p:txBody>
      </p:sp>
      <p:sp>
        <p:nvSpPr>
          <p:cNvPr id="12" name="TextBox 11">
            <a:extLst>
              <a:ext uri="{FF2B5EF4-FFF2-40B4-BE49-F238E27FC236}">
                <a16:creationId xmlns:a16="http://schemas.microsoft.com/office/drawing/2014/main" id="{7F70AF96-97C9-AA4C-A39D-BE2729AC29E7}"/>
              </a:ext>
            </a:extLst>
          </p:cNvPr>
          <p:cNvSpPr txBox="1"/>
          <p:nvPr userDrawn="1"/>
        </p:nvSpPr>
        <p:spPr>
          <a:xfrm>
            <a:off x="2895600" y="228600"/>
            <a:ext cx="6248400" cy="188913"/>
          </a:xfrm>
          <a:prstGeom prst="rect">
            <a:avLst/>
          </a:prstGeom>
          <a:noFill/>
        </p:spPr>
        <p:txBody>
          <a:bodyPr>
            <a:spAutoFit/>
          </a:bodyPr>
          <a:lstStyle>
            <a:lvl1pPr algn="l" eaLnBrk="0" hangingPunct="0">
              <a:defRPr sz="1000" b="1">
                <a:solidFill>
                  <a:srgbClr val="FFFFFF"/>
                </a:solidFill>
                <a:latin typeface="Helvetica" pitchFamily="-112" charset="0"/>
                <a:ea typeface="ＭＳ Ｐゴシック" pitchFamily="34" charset="-128"/>
              </a:defRPr>
            </a:lvl1pPr>
            <a:lvl2pPr marL="37931725" indent="-37474525" algn="l" eaLnBrk="0" hangingPunct="0">
              <a:defRPr sz="1000" b="1">
                <a:solidFill>
                  <a:srgbClr val="FFFFFF"/>
                </a:solidFill>
                <a:latin typeface="Helvetica" pitchFamily="-112" charset="0"/>
                <a:ea typeface="ＭＳ Ｐゴシック" pitchFamily="34" charset="-128"/>
              </a:defRPr>
            </a:lvl2pPr>
            <a:lvl3pPr eaLnBrk="0" hangingPunct="0">
              <a:defRPr sz="1000" b="1">
                <a:solidFill>
                  <a:srgbClr val="FFFFFF"/>
                </a:solidFill>
                <a:latin typeface="Helvetica" pitchFamily="-112" charset="0"/>
                <a:ea typeface="ＭＳ Ｐゴシック" pitchFamily="34" charset="-128"/>
              </a:defRPr>
            </a:lvl3pPr>
            <a:lvl4pPr eaLnBrk="0" hangingPunct="0">
              <a:defRPr sz="1000" b="1">
                <a:solidFill>
                  <a:srgbClr val="FFFFFF"/>
                </a:solidFill>
                <a:latin typeface="Helvetica" pitchFamily="-112" charset="0"/>
                <a:ea typeface="ＭＳ Ｐゴシック" pitchFamily="34" charset="-128"/>
              </a:defRPr>
            </a:lvl4pPr>
            <a:lvl5pPr eaLnBrk="0" hangingPunct="0">
              <a:defRPr sz="1000" b="1">
                <a:solidFill>
                  <a:srgbClr val="FFFFFF"/>
                </a:solidFill>
                <a:latin typeface="Helvetica" pitchFamily="-112" charset="0"/>
                <a:ea typeface="ＭＳ Ｐゴシック" pitchFamily="34" charset="-128"/>
              </a:defRPr>
            </a:lvl5pPr>
            <a:lvl6pPr marL="457200" eaLnBrk="0" fontAlgn="base" hangingPunct="0">
              <a:lnSpc>
                <a:spcPct val="30000"/>
              </a:lnSpc>
              <a:spcBef>
                <a:spcPct val="50000"/>
              </a:spcBef>
              <a:spcAft>
                <a:spcPct val="0"/>
              </a:spcAft>
              <a:defRPr sz="1000" b="1">
                <a:solidFill>
                  <a:srgbClr val="FFFFFF"/>
                </a:solidFill>
                <a:latin typeface="Helvetica" pitchFamily="-112" charset="0"/>
                <a:ea typeface="ＭＳ Ｐゴシック" pitchFamily="34" charset="-128"/>
              </a:defRPr>
            </a:lvl6pPr>
            <a:lvl7pPr marL="914400" eaLnBrk="0" fontAlgn="base" hangingPunct="0">
              <a:lnSpc>
                <a:spcPct val="30000"/>
              </a:lnSpc>
              <a:spcBef>
                <a:spcPct val="50000"/>
              </a:spcBef>
              <a:spcAft>
                <a:spcPct val="0"/>
              </a:spcAft>
              <a:defRPr sz="1000" b="1">
                <a:solidFill>
                  <a:srgbClr val="FFFFFF"/>
                </a:solidFill>
                <a:latin typeface="Helvetica" pitchFamily="-112" charset="0"/>
                <a:ea typeface="ＭＳ Ｐゴシック" pitchFamily="34" charset="-128"/>
              </a:defRPr>
            </a:lvl7pPr>
            <a:lvl8pPr marL="1371600" eaLnBrk="0" fontAlgn="base" hangingPunct="0">
              <a:lnSpc>
                <a:spcPct val="30000"/>
              </a:lnSpc>
              <a:spcBef>
                <a:spcPct val="50000"/>
              </a:spcBef>
              <a:spcAft>
                <a:spcPct val="0"/>
              </a:spcAft>
              <a:defRPr sz="1000" b="1">
                <a:solidFill>
                  <a:srgbClr val="FFFFFF"/>
                </a:solidFill>
                <a:latin typeface="Helvetica" pitchFamily="-112" charset="0"/>
                <a:ea typeface="ＭＳ Ｐゴシック" pitchFamily="34" charset="-128"/>
              </a:defRPr>
            </a:lvl8pPr>
            <a:lvl9pPr marL="1828800" eaLnBrk="0" fontAlgn="base" hangingPunct="0">
              <a:lnSpc>
                <a:spcPct val="30000"/>
              </a:lnSpc>
              <a:spcBef>
                <a:spcPct val="50000"/>
              </a:spcBef>
              <a:spcAft>
                <a:spcPct val="0"/>
              </a:spcAft>
              <a:defRPr sz="1000" b="1">
                <a:solidFill>
                  <a:srgbClr val="FFFFFF"/>
                </a:solidFill>
                <a:latin typeface="Helvetica" pitchFamily="-112" charset="0"/>
                <a:ea typeface="ＭＳ Ｐゴシック" pitchFamily="34" charset="-128"/>
              </a:defRPr>
            </a:lvl9pPr>
          </a:lstStyle>
          <a:p>
            <a:pPr algn="r" eaLnBrk="1" hangingPunct="1">
              <a:lnSpc>
                <a:spcPct val="30000"/>
              </a:lnSpc>
              <a:spcBef>
                <a:spcPct val="50000"/>
              </a:spcBef>
              <a:defRPr/>
            </a:pPr>
            <a:r>
              <a:rPr lang="ca-ES" sz="1400" b="0" u="none" dirty="0">
                <a:solidFill>
                  <a:srgbClr val="595959"/>
                </a:solidFill>
                <a:latin typeface="+mj-lt"/>
              </a:rPr>
              <a:t>Avaluació de l’Ajut 0-16</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5621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1981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8">
            <a:extLst>
              <a:ext uri="{FF2B5EF4-FFF2-40B4-BE49-F238E27FC236}">
                <a16:creationId xmlns:a16="http://schemas.microsoft.com/office/drawing/2014/main" id="{A5DBC196-051B-4041-A0BA-8F41DF221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906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8">
            <a:extLst>
              <a:ext uri="{FF2B5EF4-FFF2-40B4-BE49-F238E27FC236}">
                <a16:creationId xmlns:a16="http://schemas.microsoft.com/office/drawing/2014/main" id="{76662068-CBDB-C843-8010-7838D8F18407}"/>
              </a:ext>
            </a:extLst>
          </p:cNvPr>
          <p:cNvSpPr txBox="1">
            <a:spLocks noChangeArrowheads="1"/>
          </p:cNvSpPr>
          <p:nvPr/>
        </p:nvSpPr>
        <p:spPr bwMode="auto">
          <a:xfrm>
            <a:off x="685800" y="3789362"/>
            <a:ext cx="8947720" cy="194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latin typeface="Arial" panose="020B0604020202020204" pitchFamily="34" charset="0"/>
              </a:rPr>
              <a:t>Barcelona’s child cash transfer scheme</a:t>
            </a:r>
            <a:br>
              <a:rPr lang="en-US" altLang="es-ES" sz="2400" u="none" dirty="0">
                <a:latin typeface="Arial" panose="020B0604020202020204" pitchFamily="34" charset="0"/>
              </a:rPr>
            </a:br>
            <a:r>
              <a:rPr lang="en-US" altLang="es-ES" sz="2400" u="none" dirty="0">
                <a:latin typeface="Arial" panose="020B0604020202020204" pitchFamily="34" charset="0"/>
              </a:rPr>
              <a:t> </a:t>
            </a:r>
            <a:endParaRPr lang="en-US" altLang="es-ES" sz="2400" u="none" dirty="0">
              <a:latin typeface="Helvetica" pitchFamily="2" charset="0"/>
            </a:endParaRPr>
          </a:p>
        </p:txBody>
      </p:sp>
      <p:sp>
        <p:nvSpPr>
          <p:cNvPr id="5123" name="Rectangle 11">
            <a:extLst>
              <a:ext uri="{FF2B5EF4-FFF2-40B4-BE49-F238E27FC236}">
                <a16:creationId xmlns:a16="http://schemas.microsoft.com/office/drawing/2014/main" id="{20ED82B2-17C0-5E4A-A04E-9485DFF79966}"/>
              </a:ext>
            </a:extLst>
          </p:cNvPr>
          <p:cNvSpPr>
            <a:spLocks noChangeArrowheads="1"/>
          </p:cNvSpPr>
          <p:nvPr/>
        </p:nvSpPr>
        <p:spPr bwMode="auto">
          <a:xfrm>
            <a:off x="661864" y="5733256"/>
            <a:ext cx="9244136" cy="46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40000"/>
              </a:lnSpc>
              <a:spcBef>
                <a:spcPct val="0"/>
              </a:spcBef>
              <a:buFontTx/>
              <a:buNone/>
            </a:pPr>
            <a:r>
              <a:rPr lang="es-ES" altLang="es-ES" sz="4000" u="none" dirty="0">
                <a:solidFill>
                  <a:srgbClr val="CC0000"/>
                </a:solidFill>
                <a:latin typeface="Helvetica" pitchFamily="2" charset="0"/>
              </a:rPr>
              <a:t>Jaume Blasco and </a:t>
            </a:r>
            <a:r>
              <a:rPr lang="es-ES" altLang="es-ES" sz="4000" u="none" dirty="0" err="1">
                <a:solidFill>
                  <a:srgbClr val="CC0000"/>
                </a:solidFill>
                <a:latin typeface="Helvetica" pitchFamily="2" charset="0"/>
              </a:rPr>
              <a:t>Fede</a:t>
            </a:r>
            <a:r>
              <a:rPr lang="es-ES" altLang="es-ES" sz="4000" u="none" dirty="0">
                <a:solidFill>
                  <a:srgbClr val="CC0000"/>
                </a:solidFill>
                <a:latin typeface="Helvetica" pitchFamily="2" charset="0"/>
              </a:rPr>
              <a:t> </a:t>
            </a:r>
            <a:r>
              <a:rPr lang="es-ES" altLang="es-ES" sz="4000" u="none" dirty="0" err="1">
                <a:solidFill>
                  <a:srgbClr val="CC0000"/>
                </a:solidFill>
                <a:latin typeface="Helvetica" pitchFamily="2" charset="0"/>
              </a:rPr>
              <a:t>Todeschini</a:t>
            </a:r>
            <a:endParaRPr lang="ca-ES" altLang="es-ES" sz="2000" u="none" dirty="0">
              <a:latin typeface="Helvetica" pitchFamily="2" charset="0"/>
            </a:endParaRPr>
          </a:p>
          <a:p>
            <a:pPr algn="just" eaLnBrk="1" hangingPunct="1">
              <a:lnSpc>
                <a:spcPct val="140000"/>
              </a:lnSpc>
              <a:spcBef>
                <a:spcPct val="0"/>
              </a:spcBef>
              <a:buFontTx/>
              <a:buNone/>
            </a:pPr>
            <a:br>
              <a:rPr lang="ca-ES" altLang="es-ES" sz="1000" u="none" dirty="0">
                <a:latin typeface="Helvetica" pitchFamily="2" charset="0"/>
              </a:rPr>
            </a:br>
            <a:r>
              <a:rPr lang="ca-ES" altLang="es-ES" sz="1000" u="none" dirty="0">
                <a:latin typeface="Helvetica" pitchFamily="2"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A close up of text on a white background&#10;&#10;Description automatically generated">
            <a:extLst>
              <a:ext uri="{FF2B5EF4-FFF2-40B4-BE49-F238E27FC236}">
                <a16:creationId xmlns:a16="http://schemas.microsoft.com/office/drawing/2014/main" id="{46FC4ECE-5A82-394E-8C09-D40CE131E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827213"/>
            <a:ext cx="82931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1">
            <a:extLst>
              <a:ext uri="{FF2B5EF4-FFF2-40B4-BE49-F238E27FC236}">
                <a16:creationId xmlns:a16="http://schemas.microsoft.com/office/drawing/2014/main" id="{BE2C3BEE-E3E3-8C40-AAE3-CEDB6FB7CAA2}"/>
              </a:ext>
            </a:extLst>
          </p:cNvPr>
          <p:cNvSpPr>
            <a:spLocks noChangeArrowheads="1"/>
          </p:cNvSpPr>
          <p:nvPr/>
        </p:nvSpPr>
        <p:spPr bwMode="auto">
          <a:xfrm>
            <a:off x="231775" y="1412776"/>
            <a:ext cx="94424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b="0" u="none" dirty="0">
                <a:solidFill>
                  <a:srgbClr val="7E7C78"/>
                </a:solidFill>
                <a:latin typeface="Arial" panose="020B0604020202020204" pitchFamily="34" charset="0"/>
              </a:rPr>
              <a:t>Child poverty rates by districts</a:t>
            </a:r>
          </a:p>
        </p:txBody>
      </p:sp>
      <p:sp>
        <p:nvSpPr>
          <p:cNvPr id="8" name="TextBox 7">
            <a:extLst>
              <a:ext uri="{FF2B5EF4-FFF2-40B4-BE49-F238E27FC236}">
                <a16:creationId xmlns:a16="http://schemas.microsoft.com/office/drawing/2014/main" id="{D5575AA3-8C82-274B-B38A-3BD91A5C7558}"/>
              </a:ext>
            </a:extLst>
          </p:cNvPr>
          <p:cNvSpPr txBox="1"/>
          <p:nvPr/>
        </p:nvSpPr>
        <p:spPr>
          <a:xfrm>
            <a:off x="4052888" y="1970088"/>
            <a:ext cx="1800225" cy="738664"/>
          </a:xfrm>
          <a:prstGeom prst="rect">
            <a:avLst/>
          </a:prstGeom>
          <a:solidFill>
            <a:schemeClr val="bg1"/>
          </a:solidFill>
          <a:ln>
            <a:solidFill>
              <a:schemeClr val="tx1"/>
            </a:solidFill>
          </a:ln>
        </p:spPr>
        <p:txBody>
          <a:bodyPr>
            <a:spAutoFit/>
          </a:bodyPr>
          <a:lstStyle/>
          <a:p>
            <a:pPr>
              <a:defRPr/>
            </a:pPr>
            <a:r>
              <a:rPr lang="en-AU" sz="1400" u="none" dirty="0">
                <a:solidFill>
                  <a:schemeClr val="tx1"/>
                </a:solidFill>
                <a:latin typeface="+mn-lt"/>
              </a:rPr>
              <a:t>Great disparities,</a:t>
            </a:r>
            <a:r>
              <a:rPr lang="en-AU" sz="1400" b="0" u="none" dirty="0">
                <a:solidFill>
                  <a:schemeClr val="tx1"/>
                </a:solidFill>
                <a:latin typeface="+mn-lt"/>
              </a:rPr>
              <a:t> from 13,3% to 72,3% (4,1%-35,0%)</a:t>
            </a:r>
          </a:p>
        </p:txBody>
      </p:sp>
      <p:sp>
        <p:nvSpPr>
          <p:cNvPr id="9" name="TextBox 8">
            <a:extLst>
              <a:ext uri="{FF2B5EF4-FFF2-40B4-BE49-F238E27FC236}">
                <a16:creationId xmlns:a16="http://schemas.microsoft.com/office/drawing/2014/main" id="{41B5BD35-978E-6045-9938-FF961EF6B1DC}"/>
              </a:ext>
            </a:extLst>
          </p:cNvPr>
          <p:cNvSpPr txBox="1"/>
          <p:nvPr/>
        </p:nvSpPr>
        <p:spPr>
          <a:xfrm>
            <a:off x="7025482" y="1385313"/>
            <a:ext cx="1800225" cy="954107"/>
          </a:xfrm>
          <a:prstGeom prst="rect">
            <a:avLst/>
          </a:prstGeom>
          <a:solidFill>
            <a:schemeClr val="bg1"/>
          </a:solidFill>
          <a:ln>
            <a:solidFill>
              <a:schemeClr val="tx1"/>
            </a:solidFill>
          </a:ln>
        </p:spPr>
        <p:txBody>
          <a:bodyPr>
            <a:spAutoFit/>
          </a:bodyPr>
          <a:lstStyle/>
          <a:p>
            <a:pPr>
              <a:defRPr/>
            </a:pPr>
            <a:r>
              <a:rPr lang="en-AU" sz="1400" u="none" dirty="0">
                <a:solidFill>
                  <a:schemeClr val="tx1"/>
                </a:solidFill>
                <a:latin typeface="+mn-lt"/>
              </a:rPr>
              <a:t>Elevated rates in certain districts</a:t>
            </a:r>
            <a:r>
              <a:rPr lang="en-AU" sz="1400" b="0" u="none" dirty="0">
                <a:solidFill>
                  <a:schemeClr val="tx1"/>
                </a:solidFill>
                <a:latin typeface="+mn-lt"/>
              </a:rPr>
              <a:t>, &gt;50% of children at risk of poverty in 4</a:t>
            </a:r>
          </a:p>
        </p:txBody>
      </p:sp>
      <p:sp>
        <p:nvSpPr>
          <p:cNvPr id="10" name="TextBox 9">
            <a:extLst>
              <a:ext uri="{FF2B5EF4-FFF2-40B4-BE49-F238E27FC236}">
                <a16:creationId xmlns:a16="http://schemas.microsoft.com/office/drawing/2014/main" id="{30F2C930-1337-0B48-BB54-E837AF6584AB}"/>
              </a:ext>
            </a:extLst>
          </p:cNvPr>
          <p:cNvSpPr txBox="1"/>
          <p:nvPr/>
        </p:nvSpPr>
        <p:spPr>
          <a:xfrm>
            <a:off x="1857375" y="3059113"/>
            <a:ext cx="2635250" cy="738664"/>
          </a:xfrm>
          <a:prstGeom prst="rect">
            <a:avLst/>
          </a:prstGeom>
          <a:solidFill>
            <a:schemeClr val="bg1"/>
          </a:solidFill>
          <a:ln>
            <a:solidFill>
              <a:schemeClr val="tx1"/>
            </a:solidFill>
          </a:ln>
        </p:spPr>
        <p:txBody>
          <a:bodyPr>
            <a:spAutoFit/>
          </a:bodyPr>
          <a:lstStyle/>
          <a:p>
            <a:pPr>
              <a:defRPr/>
            </a:pPr>
            <a:r>
              <a:rPr lang="en-AU" sz="1400" u="none" dirty="0">
                <a:solidFill>
                  <a:schemeClr val="tx1"/>
                </a:solidFill>
                <a:latin typeface="+mn-lt"/>
              </a:rPr>
              <a:t>Rates surprisingly high in wealthy districts </a:t>
            </a:r>
            <a:r>
              <a:rPr lang="en-AU" sz="1400" b="0" u="none" dirty="0">
                <a:solidFill>
                  <a:schemeClr val="tx1"/>
                </a:solidFill>
                <a:latin typeface="+mn-lt"/>
              </a:rPr>
              <a:t>(minimum at 13,3%)</a:t>
            </a:r>
          </a:p>
        </p:txBody>
      </p:sp>
      <p:sp>
        <p:nvSpPr>
          <p:cNvPr id="11" name="Oval 10">
            <a:extLst>
              <a:ext uri="{FF2B5EF4-FFF2-40B4-BE49-F238E27FC236}">
                <a16:creationId xmlns:a16="http://schemas.microsoft.com/office/drawing/2014/main" id="{C053569F-FEC6-944B-B1CF-6ADEBF07DCCC}"/>
              </a:ext>
            </a:extLst>
          </p:cNvPr>
          <p:cNvSpPr/>
          <p:nvPr/>
        </p:nvSpPr>
        <p:spPr>
          <a:xfrm rot="18746241">
            <a:off x="2885281" y="4947444"/>
            <a:ext cx="1655763" cy="2000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2" name="TextBox 11">
            <a:extLst>
              <a:ext uri="{FF2B5EF4-FFF2-40B4-BE49-F238E27FC236}">
                <a16:creationId xmlns:a16="http://schemas.microsoft.com/office/drawing/2014/main" id="{F3DC47EE-20F4-5544-9047-3250723F8DD3}"/>
              </a:ext>
            </a:extLst>
          </p:cNvPr>
          <p:cNvSpPr txBox="1"/>
          <p:nvPr/>
        </p:nvSpPr>
        <p:spPr>
          <a:xfrm>
            <a:off x="149225" y="6073775"/>
            <a:ext cx="3148013" cy="523875"/>
          </a:xfrm>
          <a:prstGeom prst="rect">
            <a:avLst/>
          </a:prstGeom>
          <a:solidFill>
            <a:schemeClr val="bg1"/>
          </a:solidFill>
          <a:ln>
            <a:solidFill>
              <a:schemeClr val="tx1"/>
            </a:solidFill>
          </a:ln>
        </p:spPr>
        <p:txBody>
          <a:bodyPr>
            <a:spAutoFit/>
          </a:bodyPr>
          <a:lstStyle/>
          <a:p>
            <a:pPr>
              <a:defRPr/>
            </a:pPr>
            <a:r>
              <a:rPr lang="en-AU" sz="1400" u="none" dirty="0" err="1">
                <a:solidFill>
                  <a:schemeClr val="tx1"/>
                </a:solidFill>
                <a:latin typeface="+mn-lt"/>
              </a:rPr>
              <a:t>Pedralbes</a:t>
            </a:r>
            <a:r>
              <a:rPr lang="en-AU" sz="1400" u="none" dirty="0">
                <a:solidFill>
                  <a:schemeClr val="tx1"/>
                </a:solidFill>
                <a:latin typeface="+mn-lt"/>
              </a:rPr>
              <a:t>: </a:t>
            </a:r>
            <a:r>
              <a:rPr lang="en-AU" sz="1400" b="0" u="none" dirty="0">
                <a:solidFill>
                  <a:schemeClr val="tx1"/>
                </a:solidFill>
                <a:latin typeface="+mn-lt"/>
              </a:rPr>
              <a:t>23,6% at risk of poverty and 16,0% at risk of severe poverty!</a:t>
            </a:r>
          </a:p>
        </p:txBody>
      </p:sp>
      <p:sp>
        <p:nvSpPr>
          <p:cNvPr id="13" name="Rectangle 4">
            <a:extLst>
              <a:ext uri="{FF2B5EF4-FFF2-40B4-BE49-F238E27FC236}">
                <a16:creationId xmlns:a16="http://schemas.microsoft.com/office/drawing/2014/main" id="{E122A3A8-E26C-E340-88A1-B9A94B9FA3C3}"/>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Child poverty in Barcelona</a:t>
            </a:r>
            <a:endParaRPr lang="en-US" altLang="es-ES" sz="4000" b="0" u="none" dirty="0">
              <a:solidFill>
                <a:srgbClr val="CC0000"/>
              </a:solidFill>
              <a:latin typeface="Arial" panose="020B0604020202020204" pitchFamily="34" charset="0"/>
            </a:endParaRPr>
          </a:p>
        </p:txBody>
      </p:sp>
      <p:sp>
        <p:nvSpPr>
          <p:cNvPr id="14" name="CuadroTexto 13">
            <a:extLst>
              <a:ext uri="{FF2B5EF4-FFF2-40B4-BE49-F238E27FC236}">
                <a16:creationId xmlns:a16="http://schemas.microsoft.com/office/drawing/2014/main" id="{976592AF-6F4F-E740-A80D-417819441C9F}"/>
              </a:ext>
            </a:extLst>
          </p:cNvPr>
          <p:cNvSpPr txBox="1"/>
          <p:nvPr/>
        </p:nvSpPr>
        <p:spPr>
          <a:xfrm>
            <a:off x="3692848" y="6525344"/>
            <a:ext cx="468064" cy="169050"/>
          </a:xfrm>
          <a:prstGeom prst="rect">
            <a:avLst/>
          </a:prstGeom>
          <a:solidFill>
            <a:schemeClr val="bg1"/>
          </a:solidFill>
        </p:spPr>
        <p:txBody>
          <a:bodyPr wrap="square" rtlCol="0" anchor="ctr" anchorCtr="0">
            <a:noAutofit/>
          </a:bodyPr>
          <a:lstStyle/>
          <a:p>
            <a:r>
              <a:rPr lang="en-US" sz="600" b="0" u="none" dirty="0">
                <a:solidFill>
                  <a:schemeClr val="tx1"/>
                </a:solidFill>
                <a:latin typeface="+mn-lt"/>
              </a:rPr>
              <a:t>Poverty</a:t>
            </a:r>
          </a:p>
        </p:txBody>
      </p:sp>
      <p:sp>
        <p:nvSpPr>
          <p:cNvPr id="15" name="CuadroTexto 14">
            <a:extLst>
              <a:ext uri="{FF2B5EF4-FFF2-40B4-BE49-F238E27FC236}">
                <a16:creationId xmlns:a16="http://schemas.microsoft.com/office/drawing/2014/main" id="{988D4FBF-C30A-2441-8323-B0F94B664364}"/>
              </a:ext>
            </a:extLst>
          </p:cNvPr>
          <p:cNvSpPr txBox="1"/>
          <p:nvPr/>
        </p:nvSpPr>
        <p:spPr>
          <a:xfrm>
            <a:off x="4520952" y="6525344"/>
            <a:ext cx="756518" cy="181269"/>
          </a:xfrm>
          <a:prstGeom prst="rect">
            <a:avLst/>
          </a:prstGeom>
          <a:solidFill>
            <a:schemeClr val="bg1"/>
          </a:solidFill>
        </p:spPr>
        <p:txBody>
          <a:bodyPr wrap="square" rtlCol="0" anchor="ctr" anchorCtr="0">
            <a:noAutofit/>
          </a:bodyPr>
          <a:lstStyle/>
          <a:p>
            <a:r>
              <a:rPr lang="en-US" sz="600" b="0" u="none" dirty="0">
                <a:solidFill>
                  <a:schemeClr val="tx1"/>
                </a:solidFill>
                <a:latin typeface="+mn-lt"/>
              </a:rPr>
              <a:t>Severe poverty</a:t>
            </a:r>
          </a:p>
        </p:txBody>
      </p:sp>
      <p:sp>
        <p:nvSpPr>
          <p:cNvPr id="16" name="CuadroTexto 15">
            <a:extLst>
              <a:ext uri="{FF2B5EF4-FFF2-40B4-BE49-F238E27FC236}">
                <a16:creationId xmlns:a16="http://schemas.microsoft.com/office/drawing/2014/main" id="{7796BF64-EDCB-B843-AF52-F40F5CDEAF14}"/>
              </a:ext>
            </a:extLst>
          </p:cNvPr>
          <p:cNvSpPr txBox="1"/>
          <p:nvPr/>
        </p:nvSpPr>
        <p:spPr>
          <a:xfrm>
            <a:off x="5601072" y="6525344"/>
            <a:ext cx="756518" cy="181269"/>
          </a:xfrm>
          <a:prstGeom prst="rect">
            <a:avLst/>
          </a:prstGeom>
          <a:solidFill>
            <a:schemeClr val="bg1"/>
          </a:solidFill>
        </p:spPr>
        <p:txBody>
          <a:bodyPr wrap="square" rtlCol="0" anchor="ctr" anchorCtr="0">
            <a:noAutofit/>
          </a:bodyPr>
          <a:lstStyle/>
          <a:p>
            <a:r>
              <a:rPr lang="en-US" sz="600" b="0" u="none" dirty="0">
                <a:solidFill>
                  <a:schemeClr val="tx1"/>
                </a:solidFill>
                <a:latin typeface="+mn-lt"/>
              </a:rPr>
              <a:t>Absolute  poverty</a:t>
            </a:r>
          </a:p>
        </p:txBody>
      </p:sp>
    </p:spTree>
    <p:extLst>
      <p:ext uri="{BB962C8B-B14F-4D97-AF65-F5344CB8AC3E}">
        <p14:creationId xmlns:p14="http://schemas.microsoft.com/office/powerpoint/2010/main" val="473321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F3F406D-66C7-FD4B-8EED-F45BD8C3F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170" y="1681826"/>
            <a:ext cx="6148288" cy="4545341"/>
          </a:xfrm>
          <a:prstGeom prst="rect">
            <a:avLst/>
          </a:prstGeom>
        </p:spPr>
      </p:pic>
      <p:sp>
        <p:nvSpPr>
          <p:cNvPr id="5" name="Rectangle 11">
            <a:extLst>
              <a:ext uri="{FF2B5EF4-FFF2-40B4-BE49-F238E27FC236}">
                <a16:creationId xmlns:a16="http://schemas.microsoft.com/office/drawing/2014/main" id="{612795CE-CD49-FD4F-932D-6D1D93BE8623}"/>
              </a:ext>
            </a:extLst>
          </p:cNvPr>
          <p:cNvSpPr>
            <a:spLocks noChangeArrowheads="1"/>
          </p:cNvSpPr>
          <p:nvPr/>
        </p:nvSpPr>
        <p:spPr bwMode="auto">
          <a:xfrm>
            <a:off x="300037" y="1557338"/>
            <a:ext cx="3041651" cy="3276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defRPr/>
            </a:pPr>
            <a:endParaRPr lang="en-AU" altLang="es-ES" sz="400" b="0" u="none" dirty="0">
              <a:solidFill>
                <a:srgbClr val="7E7C78"/>
              </a:solidFill>
              <a:latin typeface="Arial" panose="020B0604020202020204" pitchFamily="34" charset="0"/>
            </a:endParaRPr>
          </a:p>
          <a:p>
            <a:pPr marL="0" indent="0" eaLnBrk="1" hangingPunct="1">
              <a:spcAft>
                <a:spcPts val="1600"/>
              </a:spcAft>
              <a:buClr>
                <a:srgbClr val="D42E12"/>
              </a:buClr>
              <a:buSzPct val="90000"/>
              <a:buFont typeface="Arial" panose="020B0604020202020204" pitchFamily="34" charset="0"/>
              <a:buNone/>
              <a:defRPr/>
            </a:pPr>
            <a:r>
              <a:rPr lang="en-AU" altLang="es-ES" sz="2400" u="none" dirty="0">
                <a:solidFill>
                  <a:srgbClr val="7E7C78"/>
                </a:solidFill>
                <a:latin typeface="Arial" panose="020B0604020202020204" pitchFamily="34" charset="0"/>
              </a:rPr>
              <a:t>ESD-2017</a:t>
            </a:r>
            <a:r>
              <a:rPr lang="en-AU" altLang="es-ES" sz="2400" b="0" u="none" dirty="0">
                <a:solidFill>
                  <a:srgbClr val="7E7C78"/>
                </a:solidFill>
                <a:latin typeface="Arial" panose="020B0604020202020204" pitchFamily="34" charset="0"/>
              </a:rPr>
              <a:t> allows to analyse the association (at the family level) between </a:t>
            </a:r>
            <a:r>
              <a:rPr lang="en-AU" altLang="es-ES" sz="2400" u="none" dirty="0">
                <a:solidFill>
                  <a:srgbClr val="7E7C78"/>
                </a:solidFill>
                <a:latin typeface="Arial" panose="020B0604020202020204" pitchFamily="34" charset="0"/>
              </a:rPr>
              <a:t>monetary poverty </a:t>
            </a:r>
            <a:r>
              <a:rPr lang="en-AU" altLang="es-ES" sz="2400" b="0" u="none" dirty="0">
                <a:solidFill>
                  <a:srgbClr val="7E7C78"/>
                </a:solidFill>
                <a:latin typeface="Arial" panose="020B0604020202020204" pitchFamily="34" charset="0"/>
              </a:rPr>
              <a:t>(income &lt; normative threshold determined by the Catalan Government) and several measurements of </a:t>
            </a:r>
            <a:r>
              <a:rPr lang="en-AU" altLang="es-ES" sz="2400" u="none" dirty="0">
                <a:solidFill>
                  <a:srgbClr val="7E7C78"/>
                </a:solidFill>
                <a:latin typeface="Arial" panose="020B0604020202020204" pitchFamily="34" charset="0"/>
              </a:rPr>
              <a:t>material deprivation </a:t>
            </a:r>
          </a:p>
          <a:p>
            <a:pPr eaLnBrk="1" hangingPunct="1">
              <a:spcAft>
                <a:spcPts val="600"/>
              </a:spcAft>
              <a:buClr>
                <a:srgbClr val="D42E12"/>
              </a:buClr>
              <a:buSzPct val="90000"/>
              <a:defRPr/>
            </a:pPr>
            <a:endParaRPr lang="en-AU" altLang="es-ES" sz="2400" u="none" dirty="0">
              <a:solidFill>
                <a:srgbClr val="7E7C78"/>
              </a:solidFill>
              <a:latin typeface="Arial" panose="020B0604020202020204" pitchFamily="34" charset="0"/>
            </a:endParaRPr>
          </a:p>
        </p:txBody>
      </p:sp>
      <p:sp>
        <p:nvSpPr>
          <p:cNvPr id="4" name="Oval 3">
            <a:extLst>
              <a:ext uri="{FF2B5EF4-FFF2-40B4-BE49-F238E27FC236}">
                <a16:creationId xmlns:a16="http://schemas.microsoft.com/office/drawing/2014/main" id="{1C738C9D-53B4-EC43-86F3-BFE1D5A2FD95}"/>
              </a:ext>
            </a:extLst>
          </p:cNvPr>
          <p:cNvSpPr/>
          <p:nvPr/>
        </p:nvSpPr>
        <p:spPr>
          <a:xfrm>
            <a:off x="7905750" y="5732463"/>
            <a:ext cx="503238" cy="50958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7" name="Oval 6">
            <a:extLst>
              <a:ext uri="{FF2B5EF4-FFF2-40B4-BE49-F238E27FC236}">
                <a16:creationId xmlns:a16="http://schemas.microsoft.com/office/drawing/2014/main" id="{8C7A16A5-2B81-6B40-A61B-855081A0913A}"/>
              </a:ext>
            </a:extLst>
          </p:cNvPr>
          <p:cNvSpPr/>
          <p:nvPr/>
        </p:nvSpPr>
        <p:spPr>
          <a:xfrm>
            <a:off x="8840663" y="5732463"/>
            <a:ext cx="504825" cy="50958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8" name="Rectangle 4">
            <a:extLst>
              <a:ext uri="{FF2B5EF4-FFF2-40B4-BE49-F238E27FC236}">
                <a16:creationId xmlns:a16="http://schemas.microsoft.com/office/drawing/2014/main" id="{260AFAC2-1A7F-DF47-9B49-597498F931E1}"/>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Child poverty in Barcelona</a:t>
            </a:r>
            <a:endParaRPr lang="en-US" altLang="es-ES" sz="4000" b="0" u="none" dirty="0">
              <a:solidFill>
                <a:srgbClr val="CC0000"/>
              </a:solidFill>
              <a:latin typeface="Arial" panose="020B0604020202020204" pitchFamily="34" charset="0"/>
            </a:endParaRPr>
          </a:p>
        </p:txBody>
      </p:sp>
    </p:spTree>
    <p:extLst>
      <p:ext uri="{BB962C8B-B14F-4D97-AF65-F5344CB8AC3E}">
        <p14:creationId xmlns:p14="http://schemas.microsoft.com/office/powerpoint/2010/main" val="116042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F71B8F5-506E-8F49-BF61-F48015635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960" y="2198836"/>
            <a:ext cx="6478614" cy="4110484"/>
          </a:xfrm>
          <a:prstGeom prst="rect">
            <a:avLst/>
          </a:prstGeom>
        </p:spPr>
      </p:pic>
      <p:sp>
        <p:nvSpPr>
          <p:cNvPr id="4" name="Oval 3">
            <a:extLst>
              <a:ext uri="{FF2B5EF4-FFF2-40B4-BE49-F238E27FC236}">
                <a16:creationId xmlns:a16="http://schemas.microsoft.com/office/drawing/2014/main" id="{1C738C9D-53B4-EC43-86F3-BFE1D5A2FD95}"/>
              </a:ext>
            </a:extLst>
          </p:cNvPr>
          <p:cNvSpPr/>
          <p:nvPr/>
        </p:nvSpPr>
        <p:spPr>
          <a:xfrm>
            <a:off x="7040563" y="4293097"/>
            <a:ext cx="2520950" cy="71388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9" name="Rectangle 11">
            <a:extLst>
              <a:ext uri="{FF2B5EF4-FFF2-40B4-BE49-F238E27FC236}">
                <a16:creationId xmlns:a16="http://schemas.microsoft.com/office/drawing/2014/main" id="{276983B9-ADE7-CC48-B364-8FC297ABD7AD}"/>
              </a:ext>
            </a:extLst>
          </p:cNvPr>
          <p:cNvSpPr>
            <a:spLocks noChangeArrowheads="1"/>
          </p:cNvSpPr>
          <p:nvPr/>
        </p:nvSpPr>
        <p:spPr bwMode="auto">
          <a:xfrm>
            <a:off x="4737100" y="1628800"/>
            <a:ext cx="4157663" cy="3276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defRPr/>
            </a:pPr>
            <a:endParaRPr lang="en-AU" altLang="es-ES" sz="1400" b="0" u="none" dirty="0">
              <a:solidFill>
                <a:srgbClr val="7E7C78"/>
              </a:solidFill>
              <a:latin typeface="Arial" panose="020B0604020202020204" pitchFamily="34" charset="0"/>
            </a:endParaRPr>
          </a:p>
          <a:p>
            <a:pPr marL="0" indent="0" eaLnBrk="1" hangingPunct="1">
              <a:spcAft>
                <a:spcPts val="1600"/>
              </a:spcAft>
              <a:buClr>
                <a:srgbClr val="D42E12"/>
              </a:buClr>
              <a:buSzPct val="90000"/>
              <a:buFont typeface="Arial" panose="020B0604020202020204" pitchFamily="34" charset="0"/>
              <a:buNone/>
              <a:defRPr/>
            </a:pPr>
            <a:r>
              <a:rPr lang="en-AU" altLang="es-ES" sz="1400" b="0" u="none" dirty="0">
                <a:solidFill>
                  <a:srgbClr val="7E7C78"/>
                </a:solidFill>
                <a:latin typeface="Arial" panose="020B0604020202020204" pitchFamily="34" charset="0"/>
              </a:rPr>
              <a:t>Families with an income &lt; official Catalan threshold</a:t>
            </a:r>
          </a:p>
          <a:p>
            <a:pPr eaLnBrk="1" hangingPunct="1">
              <a:spcAft>
                <a:spcPts val="1600"/>
              </a:spcAft>
              <a:buClr>
                <a:srgbClr val="D42E12"/>
              </a:buClr>
              <a:buSzPct val="90000"/>
              <a:defRPr/>
            </a:pPr>
            <a:endParaRPr lang="en-AU" altLang="es-ES" sz="1400" b="0" u="none" dirty="0">
              <a:solidFill>
                <a:srgbClr val="7E7C78"/>
              </a:solidFill>
              <a:latin typeface="Arial" panose="020B0604020202020204" pitchFamily="34" charset="0"/>
            </a:endParaRPr>
          </a:p>
          <a:p>
            <a:pPr eaLnBrk="1" hangingPunct="1">
              <a:spcAft>
                <a:spcPts val="600"/>
              </a:spcAft>
              <a:buClr>
                <a:srgbClr val="D42E12"/>
              </a:buClr>
              <a:buSzPct val="90000"/>
              <a:defRPr/>
            </a:pPr>
            <a:endParaRPr lang="en-AU" altLang="es-ES" sz="1400" u="none" dirty="0">
              <a:solidFill>
                <a:srgbClr val="7E7C78"/>
              </a:solidFill>
              <a:latin typeface="Arial" panose="020B0604020202020204" pitchFamily="34" charset="0"/>
            </a:endParaRPr>
          </a:p>
        </p:txBody>
      </p:sp>
      <p:sp>
        <p:nvSpPr>
          <p:cNvPr id="7" name="Rectangle 11">
            <a:extLst>
              <a:ext uri="{FF2B5EF4-FFF2-40B4-BE49-F238E27FC236}">
                <a16:creationId xmlns:a16="http://schemas.microsoft.com/office/drawing/2014/main" id="{67B14628-62BC-7843-AF63-559B81D8AEF6}"/>
              </a:ext>
            </a:extLst>
          </p:cNvPr>
          <p:cNvSpPr>
            <a:spLocks noChangeArrowheads="1"/>
          </p:cNvSpPr>
          <p:nvPr/>
        </p:nvSpPr>
        <p:spPr bwMode="auto">
          <a:xfrm>
            <a:off x="300037" y="1557338"/>
            <a:ext cx="3041651" cy="3276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defRPr/>
            </a:pPr>
            <a:endParaRPr lang="en-AU" altLang="es-ES" sz="400" b="0" u="none" dirty="0">
              <a:solidFill>
                <a:srgbClr val="7E7C78"/>
              </a:solidFill>
              <a:latin typeface="Arial" panose="020B0604020202020204" pitchFamily="34" charset="0"/>
            </a:endParaRPr>
          </a:p>
          <a:p>
            <a:pPr marL="0" indent="0" eaLnBrk="1" hangingPunct="1">
              <a:spcAft>
                <a:spcPts val="1600"/>
              </a:spcAft>
              <a:buClr>
                <a:srgbClr val="D42E12"/>
              </a:buClr>
              <a:buSzPct val="90000"/>
              <a:buFont typeface="Arial" panose="020B0604020202020204" pitchFamily="34" charset="0"/>
              <a:buNone/>
              <a:defRPr/>
            </a:pPr>
            <a:r>
              <a:rPr lang="en-AU" altLang="es-ES" sz="2400" u="none" dirty="0">
                <a:solidFill>
                  <a:srgbClr val="7E7C78"/>
                </a:solidFill>
                <a:latin typeface="Arial" panose="020B0604020202020204" pitchFamily="34" charset="0"/>
              </a:rPr>
              <a:t>ESD-2017</a:t>
            </a:r>
            <a:r>
              <a:rPr lang="en-AU" altLang="es-ES" sz="2400" b="0" u="none" dirty="0">
                <a:solidFill>
                  <a:srgbClr val="7E7C78"/>
                </a:solidFill>
                <a:latin typeface="Arial" panose="020B0604020202020204" pitchFamily="34" charset="0"/>
              </a:rPr>
              <a:t> allows to analyse the association (at the family level) between </a:t>
            </a:r>
            <a:r>
              <a:rPr lang="en-AU" altLang="es-ES" sz="2400" u="none" dirty="0">
                <a:solidFill>
                  <a:srgbClr val="7E7C78"/>
                </a:solidFill>
                <a:latin typeface="Arial" panose="020B0604020202020204" pitchFamily="34" charset="0"/>
              </a:rPr>
              <a:t>monetary poverty </a:t>
            </a:r>
            <a:r>
              <a:rPr lang="en-AU" altLang="es-ES" sz="2400" b="0" u="none" dirty="0">
                <a:solidFill>
                  <a:srgbClr val="7E7C78"/>
                </a:solidFill>
                <a:latin typeface="Arial" panose="020B0604020202020204" pitchFamily="34" charset="0"/>
              </a:rPr>
              <a:t>(income &lt; normative threshold determined by the Catalan Government) and several measurements of </a:t>
            </a:r>
            <a:r>
              <a:rPr lang="en-AU" altLang="es-ES" sz="2400" u="none" dirty="0">
                <a:solidFill>
                  <a:srgbClr val="7E7C78"/>
                </a:solidFill>
                <a:latin typeface="Arial" panose="020B0604020202020204" pitchFamily="34" charset="0"/>
              </a:rPr>
              <a:t>material deprivation </a:t>
            </a:r>
          </a:p>
          <a:p>
            <a:pPr eaLnBrk="1" hangingPunct="1">
              <a:spcAft>
                <a:spcPts val="600"/>
              </a:spcAft>
              <a:buClr>
                <a:srgbClr val="D42E12"/>
              </a:buClr>
              <a:buSzPct val="90000"/>
              <a:defRPr/>
            </a:pPr>
            <a:endParaRPr lang="en-AU" altLang="es-ES" sz="2400" u="none" dirty="0">
              <a:solidFill>
                <a:srgbClr val="7E7C78"/>
              </a:solidFill>
              <a:latin typeface="Arial" panose="020B0604020202020204" pitchFamily="34" charset="0"/>
            </a:endParaRPr>
          </a:p>
        </p:txBody>
      </p:sp>
      <p:sp>
        <p:nvSpPr>
          <p:cNvPr id="8" name="Rectangle 4">
            <a:extLst>
              <a:ext uri="{FF2B5EF4-FFF2-40B4-BE49-F238E27FC236}">
                <a16:creationId xmlns:a16="http://schemas.microsoft.com/office/drawing/2014/main" id="{F7BB4D35-ED6C-1E49-87E4-2FD6C7E18ACC}"/>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Child poverty in Barcelona</a:t>
            </a:r>
            <a:endParaRPr lang="en-US" altLang="es-ES" sz="4000" b="0" u="none" dirty="0">
              <a:solidFill>
                <a:srgbClr val="CC0000"/>
              </a:solidFill>
              <a:latin typeface="Arial" panose="020B0604020202020204" pitchFamily="34" charset="0"/>
            </a:endParaRPr>
          </a:p>
        </p:txBody>
      </p:sp>
    </p:spTree>
    <p:extLst>
      <p:ext uri="{BB962C8B-B14F-4D97-AF65-F5344CB8AC3E}">
        <p14:creationId xmlns:p14="http://schemas.microsoft.com/office/powerpoint/2010/main" val="341246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a:extLst>
              <a:ext uri="{FF2B5EF4-FFF2-40B4-BE49-F238E27FC236}">
                <a16:creationId xmlns:a16="http://schemas.microsoft.com/office/drawing/2014/main" id="{22EB7A48-9010-3B48-B5B3-F8357C27B7EF}"/>
              </a:ext>
            </a:extLst>
          </p:cNvPr>
          <p:cNvSpPr>
            <a:spLocks noChangeArrowheads="1"/>
          </p:cNvSpPr>
          <p:nvPr/>
        </p:nvSpPr>
        <p:spPr bwMode="auto">
          <a:xfrm>
            <a:off x="2546350" y="1556792"/>
            <a:ext cx="60547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US" altLang="es-ES" sz="1800" u="none" dirty="0">
                <a:solidFill>
                  <a:srgbClr val="7E7C78"/>
                </a:solidFill>
                <a:latin typeface="Arial" panose="020B0604020202020204" pitchFamily="34" charset="0"/>
              </a:rPr>
              <a:t>Equivalized gross income histogram, 2018</a:t>
            </a:r>
          </a:p>
        </p:txBody>
      </p:sp>
      <p:pic>
        <p:nvPicPr>
          <p:cNvPr id="52227" name="Picture 5" descr="A screenshot of a cell phone&#10;&#10;Description automatically generated">
            <a:extLst>
              <a:ext uri="{FF2B5EF4-FFF2-40B4-BE49-F238E27FC236}">
                <a16:creationId xmlns:a16="http://schemas.microsoft.com/office/drawing/2014/main" id="{7777DF72-22FC-F44C-A82C-F7F8063EF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916113"/>
            <a:ext cx="62325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1">
            <a:extLst>
              <a:ext uri="{FF2B5EF4-FFF2-40B4-BE49-F238E27FC236}">
                <a16:creationId xmlns:a16="http://schemas.microsoft.com/office/drawing/2014/main" id="{BAB5A801-F551-E34E-9F6D-4F7D5DF11F8E}"/>
              </a:ext>
            </a:extLst>
          </p:cNvPr>
          <p:cNvSpPr>
            <a:spLocks noChangeArrowheads="1"/>
          </p:cNvSpPr>
          <p:nvPr/>
        </p:nvSpPr>
        <p:spPr bwMode="auto">
          <a:xfrm>
            <a:off x="274638" y="2446338"/>
            <a:ext cx="22304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US" altLang="es-ES" sz="1800" b="0" u="none" dirty="0">
                <a:solidFill>
                  <a:srgbClr val="7E7C78"/>
                </a:solidFill>
                <a:latin typeface="Arial" panose="020B0604020202020204" pitchFamily="34" charset="0"/>
              </a:rPr>
              <a:t>12,6% of beneficiary families earn an equivalized gross income &lt;=0</a:t>
            </a:r>
          </a:p>
        </p:txBody>
      </p:sp>
      <p:sp>
        <p:nvSpPr>
          <p:cNvPr id="7" name="Rectangle 4">
            <a:extLst>
              <a:ext uri="{FF2B5EF4-FFF2-40B4-BE49-F238E27FC236}">
                <a16:creationId xmlns:a16="http://schemas.microsoft.com/office/drawing/2014/main" id="{7926E019-6C44-3047-A9EB-16A7BB3A2706}"/>
              </a:ext>
            </a:extLst>
          </p:cNvPr>
          <p:cNvSpPr txBox="1">
            <a:spLocks noChangeArrowheads="1"/>
          </p:cNvSpPr>
          <p:nvPr/>
        </p:nvSpPr>
        <p:spPr bwMode="auto">
          <a:xfrm>
            <a:off x="2813285" y="761526"/>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Beneficiary characteristics</a:t>
            </a:r>
          </a:p>
        </p:txBody>
      </p:sp>
      <p:sp>
        <p:nvSpPr>
          <p:cNvPr id="2" name="CuadroTexto 1">
            <a:extLst>
              <a:ext uri="{FF2B5EF4-FFF2-40B4-BE49-F238E27FC236}">
                <a16:creationId xmlns:a16="http://schemas.microsoft.com/office/drawing/2014/main" id="{B0A62BCD-43A7-DB4E-A0C4-964B8F9B513D}"/>
              </a:ext>
            </a:extLst>
          </p:cNvPr>
          <p:cNvSpPr txBox="1"/>
          <p:nvPr/>
        </p:nvSpPr>
        <p:spPr>
          <a:xfrm>
            <a:off x="4592960" y="6098405"/>
            <a:ext cx="2880320" cy="246221"/>
          </a:xfrm>
          <a:prstGeom prst="rect">
            <a:avLst/>
          </a:prstGeom>
          <a:solidFill>
            <a:schemeClr val="bg1"/>
          </a:solidFill>
        </p:spPr>
        <p:txBody>
          <a:bodyPr wrap="square" rtlCol="0">
            <a:spAutoFit/>
          </a:bodyPr>
          <a:lstStyle/>
          <a:p>
            <a:pPr algn="ctr"/>
            <a:r>
              <a:rPr lang="en-US" b="0" u="none" dirty="0">
                <a:solidFill>
                  <a:schemeClr val="tx1"/>
                </a:solidFill>
                <a:latin typeface="Arial" panose="020B0604020202020204" pitchFamily="34" charset="0"/>
                <a:cs typeface="Arial" panose="020B0604020202020204" pitchFamily="34" charset="0"/>
              </a:rPr>
              <a:t>Equivalized gross income (OECD-Oxford)</a:t>
            </a:r>
          </a:p>
        </p:txBody>
      </p:sp>
      <p:sp>
        <p:nvSpPr>
          <p:cNvPr id="8" name="CuadroTexto 7">
            <a:extLst>
              <a:ext uri="{FF2B5EF4-FFF2-40B4-BE49-F238E27FC236}">
                <a16:creationId xmlns:a16="http://schemas.microsoft.com/office/drawing/2014/main" id="{BE4C68E8-1114-F54F-B693-777EA6459127}"/>
              </a:ext>
            </a:extLst>
          </p:cNvPr>
          <p:cNvSpPr txBox="1"/>
          <p:nvPr/>
        </p:nvSpPr>
        <p:spPr>
          <a:xfrm rot="16200000">
            <a:off x="1696020" y="4354298"/>
            <a:ext cx="2293218" cy="246221"/>
          </a:xfrm>
          <a:prstGeom prst="rect">
            <a:avLst/>
          </a:prstGeom>
          <a:solidFill>
            <a:schemeClr val="bg1"/>
          </a:solidFill>
        </p:spPr>
        <p:txBody>
          <a:bodyPr wrap="square" rtlCol="0">
            <a:spAutoFit/>
          </a:bodyPr>
          <a:lstStyle/>
          <a:p>
            <a:pPr algn="ctr"/>
            <a:r>
              <a:rPr lang="en-US" b="0" u="none" dirty="0">
                <a:solidFill>
                  <a:schemeClr val="tx1"/>
                </a:solidFill>
                <a:latin typeface="Arial" panose="020B0604020202020204" pitchFamily="34" charset="0"/>
                <a:cs typeface="Arial" panose="020B0604020202020204" pitchFamily="34" charset="0"/>
              </a:rPr>
              <a:t>Number of recipients (households)</a:t>
            </a:r>
          </a:p>
        </p:txBody>
      </p:sp>
    </p:spTree>
    <p:extLst>
      <p:ext uri="{BB962C8B-B14F-4D97-AF65-F5344CB8AC3E}">
        <p14:creationId xmlns:p14="http://schemas.microsoft.com/office/powerpoint/2010/main" val="156854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4AA2F874-54F5-0D4E-8D65-A21C94989CE7}"/>
              </a:ext>
            </a:extLst>
          </p:cNvPr>
          <p:cNvSpPr txBox="1">
            <a:spLocks noChangeArrowheads="1"/>
          </p:cNvSpPr>
          <p:nvPr/>
        </p:nvSpPr>
        <p:spPr bwMode="auto">
          <a:xfrm>
            <a:off x="3152800" y="692671"/>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Beneficiary characteristics</a:t>
            </a:r>
          </a:p>
        </p:txBody>
      </p:sp>
      <p:graphicFrame>
        <p:nvGraphicFramePr>
          <p:cNvPr id="8" name="Chart 2">
            <a:extLst>
              <a:ext uri="{FF2B5EF4-FFF2-40B4-BE49-F238E27FC236}">
                <a16:creationId xmlns:a16="http://schemas.microsoft.com/office/drawing/2014/main" id="{96685497-707C-2F44-816D-615B8D523BEA}"/>
              </a:ext>
            </a:extLst>
          </p:cNvPr>
          <p:cNvGraphicFramePr>
            <a:graphicFrameLocks/>
          </p:cNvGraphicFramePr>
          <p:nvPr>
            <p:extLst>
              <p:ext uri="{D42A27DB-BD31-4B8C-83A1-F6EECF244321}">
                <p14:modId xmlns:p14="http://schemas.microsoft.com/office/powerpoint/2010/main" val="1298399499"/>
              </p:ext>
            </p:extLst>
          </p:nvPr>
        </p:nvGraphicFramePr>
        <p:xfrm>
          <a:off x="768598" y="1772791"/>
          <a:ext cx="8864922" cy="4796309"/>
        </p:xfrm>
        <a:graphic>
          <a:graphicData uri="http://schemas.openxmlformats.org/drawingml/2006/chart">
            <c:chart xmlns:c="http://schemas.openxmlformats.org/drawingml/2006/chart" xmlns:r="http://schemas.openxmlformats.org/officeDocument/2006/relationships" r:id="rId3"/>
          </a:graphicData>
        </a:graphic>
      </p:graphicFrame>
      <p:sp>
        <p:nvSpPr>
          <p:cNvPr id="52226" name="Rectangle 11">
            <a:extLst>
              <a:ext uri="{FF2B5EF4-FFF2-40B4-BE49-F238E27FC236}">
                <a16:creationId xmlns:a16="http://schemas.microsoft.com/office/drawing/2014/main" id="{22EB7A48-9010-3B48-B5B3-F8357C27B7EF}"/>
              </a:ext>
            </a:extLst>
          </p:cNvPr>
          <p:cNvSpPr>
            <a:spLocks noChangeArrowheads="1"/>
          </p:cNvSpPr>
          <p:nvPr/>
        </p:nvSpPr>
        <p:spPr bwMode="auto">
          <a:xfrm>
            <a:off x="2216696" y="1628775"/>
            <a:ext cx="6054725" cy="461491"/>
          </a:xfrm>
          <a:prstGeom prst="rect">
            <a:avLst/>
          </a:prstGeom>
          <a:solidFill>
            <a:schemeClr val="bg1"/>
          </a:solidFill>
          <a:ln>
            <a:noFill/>
          </a:ln>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US" altLang="es-ES" sz="1800" u="none" dirty="0">
                <a:solidFill>
                  <a:srgbClr val="7E7C78"/>
                </a:solidFill>
                <a:latin typeface="Arial" panose="020B0604020202020204" pitchFamily="34" charset="0"/>
              </a:rPr>
              <a:t>Age of beneficiary children, 2018</a:t>
            </a:r>
          </a:p>
        </p:txBody>
      </p:sp>
    </p:spTree>
    <p:extLst>
      <p:ext uri="{BB962C8B-B14F-4D97-AF65-F5344CB8AC3E}">
        <p14:creationId xmlns:p14="http://schemas.microsoft.com/office/powerpoint/2010/main" val="378082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47A559-5D54-0A4E-BE9C-D0A5931C8E44}"/>
              </a:ext>
            </a:extLst>
          </p:cNvPr>
          <p:cNvGraphicFramePr>
            <a:graphicFrameLocks noGrp="1"/>
          </p:cNvGraphicFramePr>
          <p:nvPr>
            <p:extLst>
              <p:ext uri="{D42A27DB-BD31-4B8C-83A1-F6EECF244321}">
                <p14:modId xmlns:p14="http://schemas.microsoft.com/office/powerpoint/2010/main" val="764305303"/>
              </p:ext>
            </p:extLst>
          </p:nvPr>
        </p:nvGraphicFramePr>
        <p:xfrm>
          <a:off x="838200" y="1340768"/>
          <a:ext cx="8381998" cy="5052532"/>
        </p:xfrm>
        <a:graphic>
          <a:graphicData uri="http://schemas.openxmlformats.org/drawingml/2006/table">
            <a:tbl>
              <a:tblPr/>
              <a:tblGrid>
                <a:gridCol w="2322092">
                  <a:extLst>
                    <a:ext uri="{9D8B030D-6E8A-4147-A177-3AD203B41FA5}">
                      <a16:colId xmlns:a16="http://schemas.microsoft.com/office/drawing/2014/main" val="20000"/>
                    </a:ext>
                  </a:extLst>
                </a:gridCol>
                <a:gridCol w="1347586">
                  <a:extLst>
                    <a:ext uri="{9D8B030D-6E8A-4147-A177-3AD203B41FA5}">
                      <a16:colId xmlns:a16="http://schemas.microsoft.com/office/drawing/2014/main" val="20001"/>
                    </a:ext>
                  </a:extLst>
                </a:gridCol>
                <a:gridCol w="1656184">
                  <a:extLst>
                    <a:ext uri="{9D8B030D-6E8A-4147-A177-3AD203B41FA5}">
                      <a16:colId xmlns:a16="http://schemas.microsoft.com/office/drawing/2014/main" val="2371524009"/>
                    </a:ext>
                  </a:extLst>
                </a:gridCol>
                <a:gridCol w="1512168">
                  <a:extLst>
                    <a:ext uri="{9D8B030D-6E8A-4147-A177-3AD203B41FA5}">
                      <a16:colId xmlns:a16="http://schemas.microsoft.com/office/drawing/2014/main" val="2159304785"/>
                    </a:ext>
                  </a:extLst>
                </a:gridCol>
                <a:gridCol w="1543968">
                  <a:extLst>
                    <a:ext uri="{9D8B030D-6E8A-4147-A177-3AD203B41FA5}">
                      <a16:colId xmlns:a16="http://schemas.microsoft.com/office/drawing/2014/main" val="3125091149"/>
                    </a:ext>
                  </a:extLst>
                </a:gridCol>
              </a:tblGrid>
              <a:tr h="692800">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dirty="0">
                          <a:ln>
                            <a:noFill/>
                          </a:ln>
                          <a:solidFill>
                            <a:srgbClr val="FFFFFF"/>
                          </a:solidFill>
                          <a:effectLst/>
                          <a:latin typeface="Calibri" charset="0"/>
                          <a:ea typeface="ＭＳ Ｐゴシック" charset="-128"/>
                          <a:cs typeface="+mn-cs"/>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dirty="0">
                          <a:ln>
                            <a:noFill/>
                          </a:ln>
                          <a:solidFill>
                            <a:srgbClr val="FFFFFF"/>
                          </a:solidFill>
                          <a:effectLst/>
                          <a:latin typeface="Calibri" charset="0"/>
                          <a:ea typeface="ＭＳ Ｐゴシック" charset="-128"/>
                          <a:cs typeface="+mn-cs"/>
                        </a:rPr>
                        <a:t>Beneficiary characteristics</a:t>
                      </a: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dirty="0">
                          <a:ln>
                            <a:noFill/>
                          </a:ln>
                          <a:solidFill>
                            <a:srgbClr val="FFFFFF"/>
                          </a:solidFill>
                          <a:effectLst/>
                          <a:latin typeface="Calibri" charset="0"/>
                          <a:ea typeface="ＭＳ Ｐゴシック" charset="-128"/>
                          <a:cs typeface="+mn-cs"/>
                        </a:rPr>
                        <a:t>2017</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rgbClr val="FFFFFF"/>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dirty="0">
                          <a:ln>
                            <a:noFill/>
                          </a:ln>
                          <a:solidFill>
                            <a:srgbClr val="FFFFFF"/>
                          </a:solidFill>
                          <a:effectLst/>
                          <a:latin typeface="Calibri" charset="0"/>
                          <a:ea typeface="ＭＳ Ｐゴシック" charset="-128"/>
                          <a:cs typeface="+mn-cs"/>
                        </a:rPr>
                        <a:t>2018</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rgbClr val="FFFFFF"/>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383181963"/>
                  </a:ext>
                </a:extLst>
              </a:tr>
              <a:tr h="692800">
                <a:tc vMerge="1">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1" i="0" u="none" strike="noStrike" cap="none" normalizeH="0" baseline="0" dirty="0">
                        <a:ln>
                          <a:noFill/>
                        </a:ln>
                        <a:solidFill>
                          <a:srgbClr val="FFFFFF"/>
                        </a:solidFill>
                        <a:effectLst/>
                        <a:latin typeface="Times New Roman" charset="0"/>
                        <a:ea typeface="ＭＳ Ｐゴシック" charset="-128"/>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FFFFFF"/>
                          </a:solidFill>
                          <a:effectLst/>
                          <a:latin typeface="Calibri" charset="0"/>
                          <a:ea typeface="ＭＳ Ｐゴシック" charset="-128"/>
                          <a:cs typeface="+mn-cs"/>
                        </a:rPr>
                        <a:t>Only 2017</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FFFFFF"/>
                          </a:solidFill>
                          <a:effectLst/>
                          <a:latin typeface="Calibri" charset="0"/>
                          <a:ea typeface="ＭＳ Ｐゴシック" charset="-128"/>
                          <a:cs typeface="+mn-cs"/>
                        </a:rPr>
                        <a:t>Continues to 2018</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FFFFFF"/>
                          </a:solidFill>
                          <a:effectLst/>
                          <a:latin typeface="Calibri" charset="0"/>
                          <a:ea typeface="ＭＳ Ｐゴシック" charset="-128"/>
                          <a:cs typeface="+mn-cs"/>
                        </a:rPr>
                        <a:t>New in 2018</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FFFFFF"/>
                          </a:solidFill>
                          <a:effectLst/>
                          <a:latin typeface="Calibri" charset="0"/>
                          <a:ea typeface="ＭＳ Ｐゴシック" charset="-128"/>
                          <a:cs typeface="+mn-cs"/>
                        </a:rPr>
                        <a:t>Coming from 2017</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0"/>
                  </a:ext>
                </a:extLst>
              </a:tr>
              <a:tr h="51525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dirty="0">
                          <a:ln>
                            <a:noFill/>
                          </a:ln>
                          <a:solidFill>
                            <a:schemeClr val="tx1"/>
                          </a:solidFill>
                          <a:effectLst/>
                          <a:latin typeface="Calibri" charset="0"/>
                          <a:ea typeface="ＭＳ Ｐゴシック" charset="-128"/>
                        </a:rPr>
                        <a:t>Number of beneficiaries per family</a:t>
                      </a:r>
                      <a:endParaRPr kumimoji="0" lang="en-AU" altLang="x-none" sz="1800" b="0" i="0" u="none" strike="noStrike" cap="none" normalizeH="0" baseline="0" noProof="0" dirty="0">
                        <a:ln>
                          <a:noFill/>
                        </a:ln>
                        <a:solidFill>
                          <a:schemeClr val="tx1"/>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cap="none" normalizeH="0" baseline="0" noProof="0">
                          <a:ln>
                            <a:noFill/>
                          </a:ln>
                          <a:solidFill>
                            <a:srgbClr val="000000"/>
                          </a:solidFill>
                          <a:effectLst/>
                          <a:latin typeface="Calibri" charset="0"/>
                          <a:ea typeface="ＭＳ Ｐゴシック" charset="-128"/>
                        </a:rPr>
                        <a:t>1,70</a:t>
                      </a:r>
                      <a:endParaRPr lang="en-AU" sz="1800" noProof="0"/>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dirty="0"/>
                        <a:t>1,82</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1,65</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1,81</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61866">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dirty="0">
                          <a:ln>
                            <a:noFill/>
                          </a:ln>
                          <a:solidFill>
                            <a:schemeClr val="tx1"/>
                          </a:solidFill>
                          <a:effectLst/>
                          <a:latin typeface="Calibri" charset="0"/>
                          <a:ea typeface="ＭＳ Ｐゴシック" charset="-128"/>
                        </a:rPr>
                        <a:t>Age of youngest child</a:t>
                      </a:r>
                      <a:endParaRPr kumimoji="0" lang="en-AU" altLang="x-none" sz="1800" b="0" i="0" u="none" strike="noStrike" cap="none" normalizeH="0" baseline="0" noProof="0" dirty="0">
                        <a:ln>
                          <a:noFill/>
                        </a:ln>
                        <a:solidFill>
                          <a:schemeClr val="tx1"/>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cap="none" normalizeH="0" baseline="0" noProof="0">
                          <a:ln>
                            <a:noFill/>
                          </a:ln>
                          <a:solidFill>
                            <a:srgbClr val="000000"/>
                          </a:solidFill>
                          <a:effectLst/>
                          <a:latin typeface="Calibri" charset="0"/>
                          <a:ea typeface="ＭＳ Ｐゴシック" charset="-128"/>
                        </a:rPr>
                        <a:t>6,9</a:t>
                      </a:r>
                      <a:endParaRPr lang="en-AU" sz="1800" noProof="0"/>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6,5</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6,3</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7,2</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461866">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 lone parents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dirty="0"/>
                        <a:t>16,0</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25,4</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22,0</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32,2</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5152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 Spanish nationality (child)</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solidFill>
                            <a:schemeClr val="tx1">
                              <a:lumMod val="65000"/>
                              <a:lumOff val="35000"/>
                            </a:schemeClr>
                          </a:solidFill>
                        </a:rPr>
                        <a:t>95,1</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solidFill>
                            <a:schemeClr val="tx1">
                              <a:lumMod val="65000"/>
                              <a:lumOff val="35000"/>
                            </a:schemeClr>
                          </a:solidFill>
                        </a:rPr>
                        <a:t>94,6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93,3</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94,6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247899986"/>
                  </a:ext>
                </a:extLst>
              </a:tr>
              <a:tr h="5152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Gross household income</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7.109,0 €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5.742,4 €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6.304,0 €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5.906,0 €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631484260"/>
                  </a:ext>
                </a:extLst>
              </a:tr>
              <a:tr h="5152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Gross equivalised income</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3.485,4 €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2.900,2 €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3.251,1 €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2.953,6 €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81229958"/>
                  </a:ext>
                </a:extLst>
              </a:tr>
              <a:tr h="5152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 at risk of severe poverty</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74,8</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86,6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79,3</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84,4</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696557535"/>
                  </a:ext>
                </a:extLst>
              </a:tr>
            </a:tbl>
          </a:graphicData>
        </a:graphic>
      </p:graphicFrame>
      <p:sp>
        <p:nvSpPr>
          <p:cNvPr id="6" name="Rectangle 4">
            <a:extLst>
              <a:ext uri="{FF2B5EF4-FFF2-40B4-BE49-F238E27FC236}">
                <a16:creationId xmlns:a16="http://schemas.microsoft.com/office/drawing/2014/main" id="{898D2599-50FC-B046-B4EC-A7F5FDC5C41E}"/>
              </a:ext>
            </a:extLst>
          </p:cNvPr>
          <p:cNvSpPr txBox="1">
            <a:spLocks noChangeArrowheads="1"/>
          </p:cNvSpPr>
          <p:nvPr/>
        </p:nvSpPr>
        <p:spPr bwMode="auto">
          <a:xfrm>
            <a:off x="3584848" y="620688"/>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2017-2018 dynamics</a:t>
            </a:r>
          </a:p>
        </p:txBody>
      </p:sp>
    </p:spTree>
    <p:extLst>
      <p:ext uri="{BB962C8B-B14F-4D97-AF65-F5344CB8AC3E}">
        <p14:creationId xmlns:p14="http://schemas.microsoft.com/office/powerpoint/2010/main" val="219270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898D2599-50FC-B046-B4EC-A7F5FDC5C41E}"/>
              </a:ext>
            </a:extLst>
          </p:cNvPr>
          <p:cNvSpPr txBox="1">
            <a:spLocks noChangeArrowheads="1"/>
          </p:cNvSpPr>
          <p:nvPr/>
        </p:nvSpPr>
        <p:spPr bwMode="auto">
          <a:xfrm>
            <a:off x="2852517" y="1052736"/>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2017-2018 dynamics</a:t>
            </a:r>
          </a:p>
        </p:txBody>
      </p:sp>
      <p:graphicFrame>
        <p:nvGraphicFramePr>
          <p:cNvPr id="7" name="Table 3">
            <a:extLst>
              <a:ext uri="{FF2B5EF4-FFF2-40B4-BE49-F238E27FC236}">
                <a16:creationId xmlns:a16="http://schemas.microsoft.com/office/drawing/2014/main" id="{99E36308-A3DB-6F4C-B2E2-121BEBC573A3}"/>
              </a:ext>
            </a:extLst>
          </p:cNvPr>
          <p:cNvGraphicFramePr>
            <a:graphicFrameLocks noGrp="1"/>
          </p:cNvGraphicFramePr>
          <p:nvPr>
            <p:extLst>
              <p:ext uri="{D42A27DB-BD31-4B8C-83A1-F6EECF244321}">
                <p14:modId xmlns:p14="http://schemas.microsoft.com/office/powerpoint/2010/main" val="2730640227"/>
              </p:ext>
            </p:extLst>
          </p:nvPr>
        </p:nvGraphicFramePr>
        <p:xfrm>
          <a:off x="1111250" y="1814132"/>
          <a:ext cx="8108950" cy="4245276"/>
        </p:xfrm>
        <a:graphic>
          <a:graphicData uri="http://schemas.openxmlformats.org/drawingml/2006/table">
            <a:tbl>
              <a:tblPr/>
              <a:tblGrid>
                <a:gridCol w="3618235">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258467">
                  <a:extLst>
                    <a:ext uri="{9D8B030D-6E8A-4147-A177-3AD203B41FA5}">
                      <a16:colId xmlns:a16="http://schemas.microsoft.com/office/drawing/2014/main" val="2371524009"/>
                    </a:ext>
                  </a:extLst>
                </a:gridCol>
              </a:tblGrid>
              <a:tr h="707547">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1800" b="1" i="0" u="none" strike="noStrike" cap="none" normalizeH="0" baseline="0" dirty="0">
                          <a:ln>
                            <a:noFill/>
                          </a:ln>
                          <a:solidFill>
                            <a:srgbClr val="FFFFFF"/>
                          </a:solidFill>
                          <a:effectLst/>
                          <a:latin typeface="Calibri" charset="0"/>
                          <a:ea typeface="ＭＳ Ｐゴシック" charset="-128"/>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dirty="0">
                          <a:ln>
                            <a:noFill/>
                          </a:ln>
                          <a:solidFill>
                            <a:srgbClr val="FFFFFF"/>
                          </a:solidFill>
                          <a:effectLst/>
                          <a:latin typeface="Calibri" charset="0"/>
                          <a:ea typeface="ＭＳ Ｐゴシック" charset="-128"/>
                          <a:cs typeface="+mn-cs"/>
                        </a:rPr>
                        <a:t>Beneficiary characteristics</a:t>
                      </a: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rgbClr val="FFFFFF"/>
                          </a:solidFill>
                          <a:effectLst/>
                          <a:latin typeface="Calibri" charset="0"/>
                          <a:ea typeface="ＭＳ Ｐゴシック" charset="-128"/>
                          <a:cs typeface="+mn-cs"/>
                        </a:rPr>
                        <a:t>Beneficiaries in 2017 &amp; 2018</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rgbClr val="FFFFFF"/>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580288115"/>
                  </a:ext>
                </a:extLst>
              </a:tr>
              <a:tr h="707547">
                <a:tc vMerge="1">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AU" altLang="x-none" sz="1800" b="1" i="0" u="none" strike="noStrike" kern="1200" cap="none" normalizeH="0" baseline="0" noProof="0" dirty="0">
                        <a:ln>
                          <a:noFill/>
                        </a:ln>
                        <a:solidFill>
                          <a:srgbClr val="FFFFFF"/>
                        </a:solidFill>
                        <a:effectLst/>
                        <a:latin typeface="Calibri" charset="0"/>
                        <a:ea typeface="ＭＳ Ｐゴシック" charset="-128"/>
                        <a:cs typeface="+mn-cs"/>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1800" b="0" i="0" u="none" strike="noStrike" cap="none" normalizeH="0" baseline="0" dirty="0">
                          <a:ln>
                            <a:noFill/>
                          </a:ln>
                          <a:solidFill>
                            <a:srgbClr val="FFFFFF"/>
                          </a:solidFill>
                          <a:effectLst/>
                          <a:latin typeface="Calibri" charset="0"/>
                          <a:ea typeface="ＭＳ Ｐゴシック" charset="-128"/>
                        </a:rPr>
                        <a:t>2017</a:t>
                      </a:r>
                      <a:endParaRPr kumimoji="0" lang="en-US" altLang="x-none" sz="1800" b="0" i="0" u="none" strike="noStrike" cap="none" normalizeH="0" baseline="0" dirty="0">
                        <a:ln>
                          <a:noFill/>
                        </a:ln>
                        <a:solidFill>
                          <a:srgbClr val="FFFFFF"/>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1800" b="0" i="0" u="none" strike="noStrike" cap="none" normalizeH="0" baseline="0" dirty="0">
                          <a:ln>
                            <a:noFill/>
                          </a:ln>
                          <a:solidFill>
                            <a:srgbClr val="FFFFFF"/>
                          </a:solidFill>
                          <a:effectLst/>
                          <a:latin typeface="Calibri" charset="0"/>
                          <a:ea typeface="ＭＳ Ｐゴシック" charset="-128"/>
                        </a:rPr>
                        <a:t>2018</a:t>
                      </a:r>
                      <a:endParaRPr kumimoji="0" lang="en-US" altLang="x-none" sz="1800" b="0" i="0" u="none" strike="noStrike" cap="none" normalizeH="0" baseline="0" dirty="0">
                        <a:ln>
                          <a:noFill/>
                        </a:ln>
                        <a:solidFill>
                          <a:srgbClr val="FFFFFF"/>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0"/>
                  </a:ext>
                </a:extLst>
              </a:tr>
              <a:tr h="471697">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dirty="0">
                          <a:ln>
                            <a:noFill/>
                          </a:ln>
                          <a:solidFill>
                            <a:schemeClr val="tx1"/>
                          </a:solidFill>
                          <a:effectLst/>
                          <a:latin typeface="Calibri" charset="0"/>
                          <a:ea typeface="ＭＳ Ｐゴシック" charset="-128"/>
                        </a:rPr>
                        <a:t>Number of beneficiaries per family</a:t>
                      </a:r>
                      <a:endParaRPr kumimoji="0" lang="en-US" altLang="x-none" sz="1800" b="0" i="0" u="none" strike="noStrike" cap="none" normalizeH="0" baseline="0" dirty="0">
                        <a:ln>
                          <a:noFill/>
                        </a:ln>
                        <a:solidFill>
                          <a:schemeClr val="tx1"/>
                        </a:solidFill>
                        <a:effectLst/>
                        <a:latin typeface="Times New Roman" charset="0"/>
                        <a:ea typeface="ＭＳ Ｐゴシック" charset="-128"/>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1,82</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1,81</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71697">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 lone parents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25,4</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32,2</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47169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 Spanish nationality (child)</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94,6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94,6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247899986"/>
                  </a:ext>
                </a:extLst>
              </a:tr>
              <a:tr h="47169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Gross household income</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5.742,4 €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5.906,0 €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631484260"/>
                  </a:ext>
                </a:extLst>
              </a:tr>
              <a:tr h="47169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Gross equivalised income</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2.900,2 €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solidFill>
                            <a:schemeClr val="tx1">
                              <a:lumMod val="65000"/>
                              <a:lumOff val="35000"/>
                            </a:schemeClr>
                          </a:solidFill>
                        </a:rPr>
                        <a:t>2.953,6 €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81229958"/>
                  </a:ext>
                </a:extLst>
              </a:tr>
              <a:tr h="47169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 at risk of severe poverty</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86,6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800" dirty="0"/>
                        <a:t>84,4</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696557535"/>
                  </a:ext>
                </a:extLst>
              </a:tr>
            </a:tbl>
          </a:graphicData>
        </a:graphic>
      </p:graphicFrame>
    </p:spTree>
    <p:extLst>
      <p:ext uri="{BB962C8B-B14F-4D97-AF65-F5344CB8AC3E}">
        <p14:creationId xmlns:p14="http://schemas.microsoft.com/office/powerpoint/2010/main" val="268065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42C884AD-0236-9B4E-BBB1-E634BD7AD807}"/>
              </a:ext>
            </a:extLst>
          </p:cNvPr>
          <p:cNvSpPr>
            <a:spLocks noChangeArrowheads="1"/>
          </p:cNvSpPr>
          <p:nvPr/>
        </p:nvSpPr>
        <p:spPr bwMode="auto">
          <a:xfrm>
            <a:off x="560388" y="1484313"/>
            <a:ext cx="7993062" cy="771525"/>
          </a:xfrm>
          <a:prstGeom prst="rect">
            <a:avLst/>
          </a:prstGeom>
          <a:solidFill>
            <a:srgbClr val="FFFFFF"/>
          </a:solidFill>
          <a:ln w="9525">
            <a:solidFill>
              <a:srgbClr val="FFFFE2"/>
            </a:solidFill>
            <a:miter lim="800000"/>
            <a:headEnd/>
            <a:tailEnd/>
          </a:ln>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Clr>
                <a:srgbClr val="D42E12"/>
              </a:buClr>
              <a:buSzPct val="90000"/>
              <a:buFontTx/>
              <a:buNone/>
            </a:pPr>
            <a:r>
              <a:rPr lang="en-US" altLang="es-ES" sz="2400" u="none" dirty="0">
                <a:latin typeface="Arial" panose="020B0604020202020204" pitchFamily="34" charset="0"/>
              </a:rPr>
              <a:t>Geographic distribution (2018)</a:t>
            </a:r>
          </a:p>
        </p:txBody>
      </p:sp>
      <p:sp>
        <p:nvSpPr>
          <p:cNvPr id="6" name="Rectangle 4">
            <a:extLst>
              <a:ext uri="{FF2B5EF4-FFF2-40B4-BE49-F238E27FC236}">
                <a16:creationId xmlns:a16="http://schemas.microsoft.com/office/drawing/2014/main" id="{BD58D5A3-9F0F-5042-9F12-21A09ADB7A5C}"/>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Program design evolution</a:t>
            </a:r>
            <a:endParaRPr lang="en-US" altLang="es-ES" sz="4000" b="0" u="none" dirty="0">
              <a:solidFill>
                <a:srgbClr val="CC0000"/>
              </a:solidFill>
              <a:latin typeface="Arial" panose="020B0604020202020204" pitchFamily="34" charset="0"/>
            </a:endParaRPr>
          </a:p>
        </p:txBody>
      </p:sp>
      <p:pic>
        <p:nvPicPr>
          <p:cNvPr id="7" name="Picture 3" descr="A close up of a map&#10;&#10;Description automatically generated">
            <a:extLst>
              <a:ext uri="{FF2B5EF4-FFF2-40B4-BE49-F238E27FC236}">
                <a16:creationId xmlns:a16="http://schemas.microsoft.com/office/drawing/2014/main" id="{D1D73419-F7AE-074E-B94A-B2DCCDA2B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75" y="1988840"/>
            <a:ext cx="6023049" cy="440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79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a:extLst>
              <a:ext uri="{FF2B5EF4-FFF2-40B4-BE49-F238E27FC236}">
                <a16:creationId xmlns:a16="http://schemas.microsoft.com/office/drawing/2014/main" id="{EEC09D40-6A21-C640-9C35-1C1081045869}"/>
              </a:ext>
            </a:extLst>
          </p:cNvPr>
          <p:cNvSpPr>
            <a:spLocks noChangeArrowheads="1"/>
          </p:cNvSpPr>
          <p:nvPr/>
        </p:nvSpPr>
        <p:spPr bwMode="auto">
          <a:xfrm>
            <a:off x="488950" y="1989138"/>
            <a:ext cx="32623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u="none" dirty="0">
                <a:solidFill>
                  <a:srgbClr val="7E7C78"/>
                </a:solidFill>
                <a:latin typeface="Arial" panose="020B0604020202020204" pitchFamily="34" charset="0"/>
              </a:rPr>
              <a:t>Total children covered by the program</a:t>
            </a:r>
            <a:r>
              <a:rPr lang="en-AU" altLang="es-ES" sz="1800" b="0" u="none" dirty="0">
                <a:solidFill>
                  <a:srgbClr val="7E7C78"/>
                </a:solidFill>
                <a:latin typeface="Arial" panose="020B0604020202020204" pitchFamily="34" charset="0"/>
              </a:rPr>
              <a:t>: 8,0% (2017) 6,3% (2018)</a:t>
            </a:r>
          </a:p>
          <a:p>
            <a:pPr algn="ctr" eaLnBrk="1" hangingPunct="1">
              <a:spcAft>
                <a:spcPts val="600"/>
              </a:spcAft>
              <a:buClr>
                <a:srgbClr val="D42E12"/>
              </a:buClr>
              <a:buSzPct val="90000"/>
              <a:buFont typeface="Arial" panose="020B0604020202020204" pitchFamily="34" charset="0"/>
              <a:buNone/>
            </a:pPr>
            <a:r>
              <a:rPr lang="en-AU" altLang="es-ES" sz="1800" b="0" u="none" dirty="0">
                <a:solidFill>
                  <a:srgbClr val="7E7C78"/>
                </a:solidFill>
                <a:latin typeface="Arial" panose="020B0604020202020204" pitchFamily="34" charset="0"/>
              </a:rPr>
              <a:t>Maximum at </a:t>
            </a:r>
            <a:r>
              <a:rPr lang="en-AU" altLang="es-ES" sz="1800" u="none" dirty="0">
                <a:solidFill>
                  <a:srgbClr val="7E7C78"/>
                </a:solidFill>
                <a:latin typeface="Arial" panose="020B0604020202020204" pitchFamily="34" charset="0"/>
              </a:rPr>
              <a:t>Torre </a:t>
            </a:r>
            <a:r>
              <a:rPr lang="en-AU" altLang="es-ES" sz="1800" u="none" dirty="0" err="1">
                <a:solidFill>
                  <a:srgbClr val="7E7C78"/>
                </a:solidFill>
                <a:latin typeface="Arial" panose="020B0604020202020204" pitchFamily="34" charset="0"/>
              </a:rPr>
              <a:t>Baró</a:t>
            </a:r>
            <a:r>
              <a:rPr lang="en-AU" altLang="es-ES" sz="1800" u="none" dirty="0">
                <a:solidFill>
                  <a:srgbClr val="7E7C78"/>
                </a:solidFill>
                <a:latin typeface="Arial" panose="020B0604020202020204" pitchFamily="34" charset="0"/>
              </a:rPr>
              <a:t>, Ciutat </a:t>
            </a:r>
            <a:r>
              <a:rPr lang="en-AU" altLang="es-ES" sz="1800" u="none" dirty="0" err="1">
                <a:solidFill>
                  <a:srgbClr val="7E7C78"/>
                </a:solidFill>
                <a:latin typeface="Arial" panose="020B0604020202020204" pitchFamily="34" charset="0"/>
              </a:rPr>
              <a:t>Meridiana</a:t>
            </a:r>
            <a:r>
              <a:rPr lang="en-AU" altLang="es-ES" sz="1800" u="none" dirty="0">
                <a:solidFill>
                  <a:srgbClr val="7E7C78"/>
                </a:solidFill>
                <a:latin typeface="Arial" panose="020B0604020202020204" pitchFamily="34" charset="0"/>
              </a:rPr>
              <a:t> i </a:t>
            </a:r>
            <a:r>
              <a:rPr lang="en-AU" altLang="es-ES" sz="1800" u="none" dirty="0" err="1">
                <a:solidFill>
                  <a:srgbClr val="7E7C78"/>
                </a:solidFill>
                <a:latin typeface="Arial" panose="020B0604020202020204" pitchFamily="34" charset="0"/>
              </a:rPr>
              <a:t>Vallbona</a:t>
            </a:r>
            <a:r>
              <a:rPr lang="en-AU" altLang="es-ES" sz="1800" u="none" dirty="0">
                <a:solidFill>
                  <a:srgbClr val="7E7C78"/>
                </a:solidFill>
                <a:latin typeface="Arial" panose="020B0604020202020204" pitchFamily="34" charset="0"/>
              </a:rPr>
              <a:t> </a:t>
            </a:r>
            <a:r>
              <a:rPr lang="en-AU" altLang="es-ES" sz="1800" b="0" u="none" dirty="0">
                <a:solidFill>
                  <a:srgbClr val="7E7C78"/>
                </a:solidFill>
                <a:latin typeface="Arial" panose="020B0604020202020204" pitchFamily="34" charset="0"/>
              </a:rPr>
              <a:t>(35,4% i 29,3%)</a:t>
            </a:r>
          </a:p>
          <a:p>
            <a:pPr algn="ctr" eaLnBrk="1" hangingPunct="1">
              <a:spcAft>
                <a:spcPts val="600"/>
              </a:spcAft>
              <a:buClr>
                <a:srgbClr val="D42E12"/>
              </a:buClr>
              <a:buSzPct val="90000"/>
              <a:buFont typeface="Arial" panose="020B0604020202020204" pitchFamily="34" charset="0"/>
              <a:buNone/>
            </a:pPr>
            <a:endParaRPr lang="en-AU" altLang="es-ES" sz="1800" b="0" u="none" dirty="0">
              <a:solidFill>
                <a:srgbClr val="7E7C78"/>
              </a:solidFill>
              <a:latin typeface="Arial" panose="020B0604020202020204" pitchFamily="34" charset="0"/>
            </a:endParaRPr>
          </a:p>
          <a:p>
            <a:pPr algn="ctr" eaLnBrk="1" hangingPunct="1">
              <a:spcAft>
                <a:spcPts val="600"/>
              </a:spcAft>
              <a:buClr>
                <a:srgbClr val="D42E12"/>
              </a:buClr>
              <a:buSzPct val="90000"/>
              <a:buFont typeface="Arial" panose="020B0604020202020204" pitchFamily="34" charset="0"/>
              <a:buNone/>
            </a:pPr>
            <a:r>
              <a:rPr lang="en-AU" altLang="es-ES" sz="1800" b="0" u="none" dirty="0">
                <a:solidFill>
                  <a:srgbClr val="7E7C78"/>
                </a:solidFill>
                <a:latin typeface="Arial" panose="020B0604020202020204" pitchFamily="34" charset="0"/>
              </a:rPr>
              <a:t>Effect of restrictions in access introduced in 2012 varies largely from district to district</a:t>
            </a:r>
          </a:p>
        </p:txBody>
      </p:sp>
      <p:pic>
        <p:nvPicPr>
          <p:cNvPr id="33795" name="Picture 2" descr="A screenshot of a cell phone&#10;&#10;Description automatically generated">
            <a:extLst>
              <a:ext uri="{FF2B5EF4-FFF2-40B4-BE49-F238E27FC236}">
                <a16:creationId xmlns:a16="http://schemas.microsoft.com/office/drawing/2014/main" id="{A0933335-34A7-C54D-9B74-618B5B7A2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1328738"/>
            <a:ext cx="511333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69D6D41B-84F9-7F4F-8347-4781DDDF876D}"/>
              </a:ext>
            </a:extLst>
          </p:cNvPr>
          <p:cNvSpPr txBox="1">
            <a:spLocks noChangeArrowheads="1"/>
          </p:cNvSpPr>
          <p:nvPr/>
        </p:nvSpPr>
        <p:spPr bwMode="auto">
          <a:xfrm>
            <a:off x="1615855" y="75267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Coverage rate</a:t>
            </a:r>
          </a:p>
        </p:txBody>
      </p:sp>
    </p:spTree>
    <p:extLst>
      <p:ext uri="{BB962C8B-B14F-4D97-AF65-F5344CB8AC3E}">
        <p14:creationId xmlns:p14="http://schemas.microsoft.com/office/powerpoint/2010/main" val="198466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a:extLst>
              <a:ext uri="{FF2B5EF4-FFF2-40B4-BE49-F238E27FC236}">
                <a16:creationId xmlns:a16="http://schemas.microsoft.com/office/drawing/2014/main" id="{1F7750F7-65AD-B844-A775-E62EC39E805A}"/>
              </a:ext>
            </a:extLst>
          </p:cNvPr>
          <p:cNvSpPr>
            <a:spLocks noChangeArrowheads="1"/>
          </p:cNvSpPr>
          <p:nvPr/>
        </p:nvSpPr>
        <p:spPr bwMode="auto">
          <a:xfrm>
            <a:off x="614363" y="1438275"/>
            <a:ext cx="873125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u="none" dirty="0">
                <a:solidFill>
                  <a:srgbClr val="7E7C78"/>
                </a:solidFill>
                <a:latin typeface="Arial" panose="020B0604020202020204" pitchFamily="34" charset="0"/>
              </a:rPr>
              <a:t>% of total infants at risk of poverty / absolute poverty</a:t>
            </a:r>
          </a:p>
        </p:txBody>
      </p:sp>
      <p:sp>
        <p:nvSpPr>
          <p:cNvPr id="35844" name="Rectangle 2">
            <a:extLst>
              <a:ext uri="{FF2B5EF4-FFF2-40B4-BE49-F238E27FC236}">
                <a16:creationId xmlns:a16="http://schemas.microsoft.com/office/drawing/2014/main" id="{C23E49B0-DE3A-9A4A-A73C-D10CF74BE9F4}"/>
              </a:ext>
            </a:extLst>
          </p:cNvPr>
          <p:cNvSpPr>
            <a:spLocks noChangeArrowheads="1"/>
          </p:cNvSpPr>
          <p:nvPr/>
        </p:nvSpPr>
        <p:spPr bwMode="auto">
          <a:xfrm>
            <a:off x="560388" y="5373216"/>
            <a:ext cx="85867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buFontTx/>
              <a:buNone/>
            </a:pPr>
            <a:r>
              <a:rPr lang="en-AU" altLang="es-ES" sz="1600" b="0" u="none" dirty="0">
                <a:solidFill>
                  <a:srgbClr val="6C6C6C"/>
                </a:solidFill>
                <a:latin typeface="Arial" panose="020B0604020202020204" pitchFamily="34" charset="0"/>
              </a:rPr>
              <a:t>Stability of the target population (at risk of poverty or absolute poor) is artificial and stems from the limitations of our dataset.  We have estimated relative and absolute poverty rates using a 2015 distribution of incomes, and then we have assumed that these rates remain stable throughout 2017 </a:t>
            </a:r>
          </a:p>
        </p:txBody>
      </p:sp>
      <p:sp>
        <p:nvSpPr>
          <p:cNvPr id="7" name="Rectangle 4">
            <a:extLst>
              <a:ext uri="{FF2B5EF4-FFF2-40B4-BE49-F238E27FC236}">
                <a16:creationId xmlns:a16="http://schemas.microsoft.com/office/drawing/2014/main" id="{74BAEE6F-47D6-E54F-8F0B-B097D92416F7}"/>
              </a:ext>
            </a:extLst>
          </p:cNvPr>
          <p:cNvSpPr txBox="1">
            <a:spLocks noChangeArrowheads="1"/>
          </p:cNvSpPr>
          <p:nvPr/>
        </p:nvSpPr>
        <p:spPr bwMode="auto">
          <a:xfrm>
            <a:off x="2949677" y="741450"/>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Coverage rate</a:t>
            </a:r>
          </a:p>
        </p:txBody>
      </p:sp>
      <p:graphicFrame>
        <p:nvGraphicFramePr>
          <p:cNvPr id="8" name="Gráfico 7">
            <a:extLst>
              <a:ext uri="{FF2B5EF4-FFF2-40B4-BE49-F238E27FC236}">
                <a16:creationId xmlns:a16="http://schemas.microsoft.com/office/drawing/2014/main" id="{220BFE5B-254F-9344-BEC9-5FEFF46A9794}"/>
              </a:ext>
            </a:extLst>
          </p:cNvPr>
          <p:cNvGraphicFramePr>
            <a:graphicFrameLocks/>
          </p:cNvGraphicFramePr>
          <p:nvPr>
            <p:extLst>
              <p:ext uri="{D42A27DB-BD31-4B8C-83A1-F6EECF244321}">
                <p14:modId xmlns:p14="http://schemas.microsoft.com/office/powerpoint/2010/main" val="200457871"/>
              </p:ext>
            </p:extLst>
          </p:nvPr>
        </p:nvGraphicFramePr>
        <p:xfrm>
          <a:off x="2297006" y="1772816"/>
          <a:ext cx="5276180" cy="3505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0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B267EB-85F7-284F-BBD2-FF18E68E36FD}"/>
              </a:ext>
            </a:extLst>
          </p:cNvPr>
          <p:cNvSpPr txBox="1"/>
          <p:nvPr/>
        </p:nvSpPr>
        <p:spPr>
          <a:xfrm>
            <a:off x="415330" y="3028890"/>
            <a:ext cx="1657350" cy="400110"/>
          </a:xfrm>
          <a:prstGeom prst="rect">
            <a:avLst/>
          </a:prstGeom>
          <a:solidFill>
            <a:schemeClr val="bg1"/>
          </a:solidFill>
          <a:ln>
            <a:solidFill>
              <a:schemeClr val="tx1"/>
            </a:solidFill>
          </a:ln>
        </p:spPr>
        <p:txBody>
          <a:bodyPr>
            <a:spAutoFit/>
          </a:bodyPr>
          <a:lstStyle/>
          <a:p>
            <a:pPr algn="ctr">
              <a:defRPr/>
            </a:pPr>
            <a:r>
              <a:rPr lang="en-AU" sz="2000" b="0" u="none" dirty="0">
                <a:solidFill>
                  <a:schemeClr val="tx1"/>
                </a:solidFill>
                <a:latin typeface="+mn-lt"/>
              </a:rPr>
              <a:t>Benefit</a:t>
            </a:r>
          </a:p>
        </p:txBody>
      </p:sp>
      <p:sp>
        <p:nvSpPr>
          <p:cNvPr id="6" name="TextBox 5">
            <a:extLst>
              <a:ext uri="{FF2B5EF4-FFF2-40B4-BE49-F238E27FC236}">
                <a16:creationId xmlns:a16="http://schemas.microsoft.com/office/drawing/2014/main" id="{F98FFBFD-8CB9-6C4C-81C9-20F37A025FA6}"/>
              </a:ext>
            </a:extLst>
          </p:cNvPr>
          <p:cNvSpPr txBox="1"/>
          <p:nvPr/>
        </p:nvSpPr>
        <p:spPr>
          <a:xfrm>
            <a:off x="2327275" y="2713038"/>
            <a:ext cx="1727200" cy="1015663"/>
          </a:xfrm>
          <a:prstGeom prst="rect">
            <a:avLst/>
          </a:prstGeom>
          <a:solidFill>
            <a:schemeClr val="bg1"/>
          </a:solidFill>
          <a:ln>
            <a:solidFill>
              <a:schemeClr val="tx1"/>
            </a:solidFill>
          </a:ln>
        </p:spPr>
        <p:txBody>
          <a:bodyPr>
            <a:spAutoFit/>
          </a:bodyPr>
          <a:lstStyle/>
          <a:p>
            <a:pPr algn="ctr">
              <a:defRPr/>
            </a:pPr>
            <a:r>
              <a:rPr lang="en-AU" sz="2000" b="0" u="none">
                <a:solidFill>
                  <a:schemeClr val="tx1"/>
                </a:solidFill>
                <a:latin typeface="+mn-lt"/>
              </a:rPr>
              <a:t>Increased household income</a:t>
            </a:r>
          </a:p>
        </p:txBody>
      </p:sp>
      <p:sp>
        <p:nvSpPr>
          <p:cNvPr id="7" name="TextBox 6">
            <a:extLst>
              <a:ext uri="{FF2B5EF4-FFF2-40B4-BE49-F238E27FC236}">
                <a16:creationId xmlns:a16="http://schemas.microsoft.com/office/drawing/2014/main" id="{C91A71F0-18D9-B34C-93C4-6C937887935F}"/>
              </a:ext>
            </a:extLst>
          </p:cNvPr>
          <p:cNvSpPr txBox="1"/>
          <p:nvPr/>
        </p:nvSpPr>
        <p:spPr>
          <a:xfrm>
            <a:off x="4503738" y="1916832"/>
            <a:ext cx="2665412" cy="1323439"/>
          </a:xfrm>
          <a:prstGeom prst="rect">
            <a:avLst/>
          </a:prstGeom>
          <a:solidFill>
            <a:schemeClr val="bg1"/>
          </a:solidFill>
          <a:ln>
            <a:solidFill>
              <a:schemeClr val="tx1"/>
            </a:solidFill>
          </a:ln>
        </p:spPr>
        <p:txBody>
          <a:bodyPr>
            <a:spAutoFit/>
          </a:bodyPr>
          <a:lstStyle/>
          <a:p>
            <a:pPr algn="ctr">
              <a:defRPr/>
            </a:pPr>
            <a:r>
              <a:rPr lang="en-AU" sz="2000" b="0" u="none">
                <a:solidFill>
                  <a:schemeClr val="tx1"/>
                </a:solidFill>
                <a:latin typeface="+mn-lt"/>
              </a:rPr>
              <a:t>Increased consumption of goods &amp; services aimed at children’s basic needs</a:t>
            </a:r>
          </a:p>
        </p:txBody>
      </p:sp>
      <p:sp>
        <p:nvSpPr>
          <p:cNvPr id="8" name="TextBox 7">
            <a:extLst>
              <a:ext uri="{FF2B5EF4-FFF2-40B4-BE49-F238E27FC236}">
                <a16:creationId xmlns:a16="http://schemas.microsoft.com/office/drawing/2014/main" id="{CB401800-758B-C344-92A6-D4EB2F6D4C47}"/>
              </a:ext>
            </a:extLst>
          </p:cNvPr>
          <p:cNvSpPr txBox="1"/>
          <p:nvPr/>
        </p:nvSpPr>
        <p:spPr>
          <a:xfrm>
            <a:off x="4503738" y="3441194"/>
            <a:ext cx="2665412" cy="707886"/>
          </a:xfrm>
          <a:prstGeom prst="rect">
            <a:avLst/>
          </a:prstGeom>
          <a:solidFill>
            <a:schemeClr val="bg1"/>
          </a:solidFill>
          <a:ln>
            <a:solidFill>
              <a:schemeClr val="tx1"/>
            </a:solidFill>
          </a:ln>
        </p:spPr>
        <p:txBody>
          <a:bodyPr>
            <a:spAutoFit/>
          </a:bodyPr>
          <a:lstStyle/>
          <a:p>
            <a:pPr algn="ctr">
              <a:defRPr/>
            </a:pPr>
            <a:r>
              <a:rPr lang="en-AU" sz="2000" b="0" u="none">
                <a:solidFill>
                  <a:schemeClr val="tx1"/>
                </a:solidFill>
                <a:latin typeface="+mn-lt"/>
              </a:rPr>
              <a:t>Increased adult welfare  &amp; home environment</a:t>
            </a:r>
          </a:p>
        </p:txBody>
      </p:sp>
      <p:sp>
        <p:nvSpPr>
          <p:cNvPr id="9" name="TextBox 8">
            <a:extLst>
              <a:ext uri="{FF2B5EF4-FFF2-40B4-BE49-F238E27FC236}">
                <a16:creationId xmlns:a16="http://schemas.microsoft.com/office/drawing/2014/main" id="{E22C6341-29FA-BE4F-9B0A-996BA80B99E6}"/>
              </a:ext>
            </a:extLst>
          </p:cNvPr>
          <p:cNvSpPr txBox="1"/>
          <p:nvPr/>
        </p:nvSpPr>
        <p:spPr>
          <a:xfrm>
            <a:off x="4779963" y="4513263"/>
            <a:ext cx="2112962" cy="1015663"/>
          </a:xfrm>
          <a:prstGeom prst="rect">
            <a:avLst/>
          </a:prstGeom>
          <a:solidFill>
            <a:schemeClr val="bg1"/>
          </a:solidFill>
          <a:ln>
            <a:solidFill>
              <a:schemeClr val="tx1"/>
            </a:solidFill>
          </a:ln>
        </p:spPr>
        <p:txBody>
          <a:bodyPr>
            <a:spAutoFit/>
          </a:bodyPr>
          <a:lstStyle/>
          <a:p>
            <a:pPr algn="ctr">
              <a:defRPr/>
            </a:pPr>
            <a:r>
              <a:rPr lang="en-AU" sz="2000" b="0" u="none">
                <a:solidFill>
                  <a:schemeClr val="tx1"/>
                </a:solidFill>
                <a:latin typeface="+mn-lt"/>
              </a:rPr>
              <a:t>Time released for education or job search</a:t>
            </a:r>
          </a:p>
        </p:txBody>
      </p:sp>
      <p:sp>
        <p:nvSpPr>
          <p:cNvPr id="10" name="TextBox 9">
            <a:extLst>
              <a:ext uri="{FF2B5EF4-FFF2-40B4-BE49-F238E27FC236}">
                <a16:creationId xmlns:a16="http://schemas.microsoft.com/office/drawing/2014/main" id="{B6B80E9B-A3DB-2B41-B0DD-A871987D47A4}"/>
              </a:ext>
            </a:extLst>
          </p:cNvPr>
          <p:cNvSpPr txBox="1"/>
          <p:nvPr/>
        </p:nvSpPr>
        <p:spPr>
          <a:xfrm>
            <a:off x="7642225" y="2632075"/>
            <a:ext cx="1909763" cy="707886"/>
          </a:xfrm>
          <a:prstGeom prst="rect">
            <a:avLst/>
          </a:prstGeom>
          <a:solidFill>
            <a:schemeClr val="bg1"/>
          </a:solidFill>
          <a:ln>
            <a:solidFill>
              <a:schemeClr val="tx1"/>
            </a:solidFill>
          </a:ln>
        </p:spPr>
        <p:txBody>
          <a:bodyPr>
            <a:spAutoFit/>
          </a:bodyPr>
          <a:lstStyle/>
          <a:p>
            <a:pPr algn="ctr">
              <a:defRPr/>
            </a:pPr>
            <a:r>
              <a:rPr lang="en-AU" sz="2000" b="0" u="none">
                <a:solidFill>
                  <a:schemeClr val="tx1"/>
                </a:solidFill>
                <a:latin typeface="+mn-lt"/>
              </a:rPr>
              <a:t>Increased child welfare</a:t>
            </a:r>
          </a:p>
        </p:txBody>
      </p:sp>
      <p:cxnSp>
        <p:nvCxnSpPr>
          <p:cNvPr id="11" name="Straight Connector 10">
            <a:extLst>
              <a:ext uri="{FF2B5EF4-FFF2-40B4-BE49-F238E27FC236}">
                <a16:creationId xmlns:a16="http://schemas.microsoft.com/office/drawing/2014/main" id="{C12DF737-30E8-B342-A423-E0F47B975E91}"/>
              </a:ext>
            </a:extLst>
          </p:cNvPr>
          <p:cNvCxnSpPr>
            <a:cxnSpLocks/>
            <a:stCxn id="5" idx="3"/>
            <a:endCxn id="6" idx="1"/>
          </p:cNvCxnSpPr>
          <p:nvPr/>
        </p:nvCxnSpPr>
        <p:spPr>
          <a:xfrm flipV="1">
            <a:off x="2072680" y="3220870"/>
            <a:ext cx="254595" cy="8075"/>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C98531-EA00-8543-8C1B-19D25471A66F}"/>
              </a:ext>
            </a:extLst>
          </p:cNvPr>
          <p:cNvCxnSpPr>
            <a:cxnSpLocks/>
          </p:cNvCxnSpPr>
          <p:nvPr/>
        </p:nvCxnSpPr>
        <p:spPr>
          <a:xfrm>
            <a:off x="4224338" y="2574925"/>
            <a:ext cx="254000" cy="1588"/>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1A5391F-9CC4-E14B-8C0A-5957E3D8D4B8}"/>
              </a:ext>
            </a:extLst>
          </p:cNvPr>
          <p:cNvCxnSpPr>
            <a:cxnSpLocks/>
          </p:cNvCxnSpPr>
          <p:nvPr/>
        </p:nvCxnSpPr>
        <p:spPr>
          <a:xfrm flipV="1">
            <a:off x="3190875" y="5059363"/>
            <a:ext cx="1589088" cy="4762"/>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98B0400-D87B-2E44-A665-95E121E4A78C}"/>
              </a:ext>
            </a:extLst>
          </p:cNvPr>
          <p:cNvCxnSpPr>
            <a:cxnSpLocks/>
            <a:stCxn id="6" idx="2"/>
          </p:cNvCxnSpPr>
          <p:nvPr/>
        </p:nvCxnSpPr>
        <p:spPr>
          <a:xfrm>
            <a:off x="3190875" y="3728701"/>
            <a:ext cx="0" cy="1332249"/>
          </a:xfrm>
          <a:prstGeom prst="line">
            <a:avLst/>
          </a:prstGeom>
          <a:ln w="15875">
            <a:solidFill>
              <a:schemeClr val="tx1">
                <a:lumMod val="65000"/>
                <a:lumOff val="3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E12AEB8-87C9-0745-A77E-669AEF2E14B6}"/>
              </a:ext>
            </a:extLst>
          </p:cNvPr>
          <p:cNvCxnSpPr>
            <a:cxnSpLocks/>
          </p:cNvCxnSpPr>
          <p:nvPr/>
        </p:nvCxnSpPr>
        <p:spPr>
          <a:xfrm>
            <a:off x="3440113" y="4684713"/>
            <a:ext cx="1339850" cy="0"/>
          </a:xfrm>
          <a:prstGeom prst="line">
            <a:avLst/>
          </a:prstGeom>
          <a:ln w="15875">
            <a:solidFill>
              <a:schemeClr val="tx1">
                <a:lumMod val="65000"/>
                <a:lumOff val="3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7C2497-3D56-F546-85CF-FC2E8E3DAB6C}"/>
              </a:ext>
            </a:extLst>
          </p:cNvPr>
          <p:cNvCxnSpPr>
            <a:cxnSpLocks/>
          </p:cNvCxnSpPr>
          <p:nvPr/>
        </p:nvCxnSpPr>
        <p:spPr>
          <a:xfrm>
            <a:off x="3440113" y="3760788"/>
            <a:ext cx="0" cy="923925"/>
          </a:xfrm>
          <a:prstGeom prst="line">
            <a:avLst/>
          </a:prstGeom>
          <a:ln w="15875">
            <a:solidFill>
              <a:schemeClr val="tx1">
                <a:lumMod val="65000"/>
                <a:lumOff val="35000"/>
              </a:schemeClr>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023FB7B-81F0-B84A-BE14-0B88BA4C4FA2}"/>
              </a:ext>
            </a:extLst>
          </p:cNvPr>
          <p:cNvCxnSpPr>
            <a:cxnSpLocks/>
          </p:cNvCxnSpPr>
          <p:nvPr/>
        </p:nvCxnSpPr>
        <p:spPr>
          <a:xfrm>
            <a:off x="4232275" y="3802063"/>
            <a:ext cx="255588" cy="1587"/>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6FAAC6D-C91C-9844-A543-C45149D6BB62}"/>
              </a:ext>
            </a:extLst>
          </p:cNvPr>
          <p:cNvCxnSpPr>
            <a:cxnSpLocks/>
          </p:cNvCxnSpPr>
          <p:nvPr/>
        </p:nvCxnSpPr>
        <p:spPr>
          <a:xfrm flipH="1">
            <a:off x="4224338" y="2576513"/>
            <a:ext cx="7937" cy="1225550"/>
          </a:xfrm>
          <a:prstGeom prst="line">
            <a:avLst/>
          </a:prstGeom>
          <a:ln w="15875">
            <a:solidFill>
              <a:schemeClr val="tx1">
                <a:lumMod val="65000"/>
                <a:lumOff val="3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71CD740-2DCC-D344-B7C2-12B32D4DB8CF}"/>
              </a:ext>
            </a:extLst>
          </p:cNvPr>
          <p:cNvCxnSpPr>
            <a:cxnSpLocks/>
          </p:cNvCxnSpPr>
          <p:nvPr/>
        </p:nvCxnSpPr>
        <p:spPr>
          <a:xfrm>
            <a:off x="4062413" y="3186113"/>
            <a:ext cx="180975" cy="1587"/>
          </a:xfrm>
          <a:prstGeom prst="line">
            <a:avLst/>
          </a:prstGeom>
          <a:ln w="15875">
            <a:solidFill>
              <a:schemeClr val="tx1">
                <a:lumMod val="65000"/>
                <a:lumOff val="3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5C28EAF-377A-7545-941B-1E29242AC2CA}"/>
              </a:ext>
            </a:extLst>
          </p:cNvPr>
          <p:cNvCxnSpPr>
            <a:cxnSpLocks/>
          </p:cNvCxnSpPr>
          <p:nvPr/>
        </p:nvCxnSpPr>
        <p:spPr>
          <a:xfrm>
            <a:off x="7413625" y="3165475"/>
            <a:ext cx="254000" cy="3175"/>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EFE4DF6-4E48-E043-8DBB-0E9AD1EF0F10}"/>
              </a:ext>
            </a:extLst>
          </p:cNvPr>
          <p:cNvCxnSpPr>
            <a:cxnSpLocks/>
          </p:cNvCxnSpPr>
          <p:nvPr/>
        </p:nvCxnSpPr>
        <p:spPr>
          <a:xfrm>
            <a:off x="7169150" y="3797300"/>
            <a:ext cx="254000" cy="3175"/>
          </a:xfrm>
          <a:prstGeom prst="line">
            <a:avLst/>
          </a:prstGeom>
          <a:ln w="15875">
            <a:solidFill>
              <a:schemeClr val="tx1">
                <a:lumMod val="65000"/>
                <a:lumOff val="3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A97CF92-B670-E54E-9474-44054A6FC676}"/>
              </a:ext>
            </a:extLst>
          </p:cNvPr>
          <p:cNvCxnSpPr>
            <a:cxnSpLocks/>
          </p:cNvCxnSpPr>
          <p:nvPr/>
        </p:nvCxnSpPr>
        <p:spPr>
          <a:xfrm flipH="1">
            <a:off x="7400925" y="2573338"/>
            <a:ext cx="7938" cy="1223962"/>
          </a:xfrm>
          <a:prstGeom prst="line">
            <a:avLst/>
          </a:prstGeom>
          <a:ln w="15875">
            <a:solidFill>
              <a:schemeClr val="tx1">
                <a:lumMod val="65000"/>
                <a:lumOff val="3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E3F0F4F-86B6-184C-915B-80AA51DE1AEF}"/>
              </a:ext>
            </a:extLst>
          </p:cNvPr>
          <p:cNvCxnSpPr>
            <a:cxnSpLocks/>
          </p:cNvCxnSpPr>
          <p:nvPr/>
        </p:nvCxnSpPr>
        <p:spPr>
          <a:xfrm>
            <a:off x="7172325" y="2574925"/>
            <a:ext cx="254000" cy="1588"/>
          </a:xfrm>
          <a:prstGeom prst="line">
            <a:avLst/>
          </a:prstGeom>
          <a:ln w="15875">
            <a:solidFill>
              <a:schemeClr val="tx1">
                <a:lumMod val="65000"/>
                <a:lumOff val="3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2" name="Rectangle 4">
            <a:extLst>
              <a:ext uri="{FF2B5EF4-FFF2-40B4-BE49-F238E27FC236}">
                <a16:creationId xmlns:a16="http://schemas.microsoft.com/office/drawing/2014/main" id="{9048B4FA-01DF-C244-AC50-B889452E73E8}"/>
              </a:ext>
            </a:extLst>
          </p:cNvPr>
          <p:cNvSpPr txBox="1">
            <a:spLocks noChangeArrowheads="1"/>
          </p:cNvSpPr>
          <p:nvPr/>
        </p:nvSpPr>
        <p:spPr bwMode="auto">
          <a:xfrm>
            <a:off x="762000" y="620688"/>
            <a:ext cx="4191000"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4000" u="none" dirty="0">
                <a:solidFill>
                  <a:srgbClr val="CC0000"/>
                </a:solidFill>
                <a:latin typeface="Arial" panose="020B0604020202020204" pitchFamily="34" charset="0"/>
              </a:rPr>
              <a:t>Program results</a:t>
            </a:r>
          </a:p>
        </p:txBody>
      </p:sp>
      <p:sp>
        <p:nvSpPr>
          <p:cNvPr id="23" name="Rectangle 4">
            <a:extLst>
              <a:ext uri="{FF2B5EF4-FFF2-40B4-BE49-F238E27FC236}">
                <a16:creationId xmlns:a16="http://schemas.microsoft.com/office/drawing/2014/main" id="{2EC12BAC-4EBA-2A40-B433-CA4D13A492E7}"/>
              </a:ext>
            </a:extLst>
          </p:cNvPr>
          <p:cNvSpPr txBox="1">
            <a:spLocks noChangeArrowheads="1"/>
          </p:cNvSpPr>
          <p:nvPr/>
        </p:nvSpPr>
        <p:spPr bwMode="auto">
          <a:xfrm>
            <a:off x="4935096" y="76470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Impact theory</a:t>
            </a:r>
          </a:p>
        </p:txBody>
      </p:sp>
    </p:spTree>
    <p:extLst>
      <p:ext uri="{BB962C8B-B14F-4D97-AF65-F5344CB8AC3E}">
        <p14:creationId xmlns:p14="http://schemas.microsoft.com/office/powerpoint/2010/main" val="27643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 picture containing text, map&#10;&#10;Description automatically generated">
            <a:extLst>
              <a:ext uri="{FF2B5EF4-FFF2-40B4-BE49-F238E27FC236}">
                <a16:creationId xmlns:a16="http://schemas.microsoft.com/office/drawing/2014/main" id="{F2EFC6F7-E9EB-A544-AE45-B566E5511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056" y="1466850"/>
            <a:ext cx="5424488"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62DC507F-61FC-304A-9D7A-04739D5F5D04}"/>
              </a:ext>
            </a:extLst>
          </p:cNvPr>
          <p:cNvSpPr>
            <a:spLocks noChangeArrowheads="1"/>
          </p:cNvSpPr>
          <p:nvPr/>
        </p:nvSpPr>
        <p:spPr bwMode="auto">
          <a:xfrm>
            <a:off x="488950" y="1989138"/>
            <a:ext cx="4446146" cy="981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Aft>
                <a:spcPts val="600"/>
              </a:spcAft>
              <a:buClr>
                <a:srgbClr val="D42E12"/>
              </a:buClr>
              <a:buSzPct val="90000"/>
              <a:buFont typeface="Arial" panose="020B0604020202020204" pitchFamily="34" charset="0"/>
              <a:buNone/>
              <a:defRPr/>
            </a:pPr>
            <a:r>
              <a:rPr lang="en-AU" altLang="es-ES" sz="1800" u="none" dirty="0">
                <a:solidFill>
                  <a:srgbClr val="7E7C78"/>
                </a:solidFill>
                <a:latin typeface="Arial" panose="020B0604020202020204" pitchFamily="34" charset="0"/>
              </a:rPr>
              <a:t>Large territorial disparities in coverage</a:t>
            </a:r>
            <a:endParaRPr lang="en-AU" altLang="es-ES" sz="1800" b="0" u="none" dirty="0">
              <a:solidFill>
                <a:srgbClr val="7E7C78"/>
              </a:solidFill>
              <a:latin typeface="Arial" panose="020B0604020202020204" pitchFamily="34" charset="0"/>
            </a:endParaRPr>
          </a:p>
          <a:p>
            <a:pPr eaLnBrk="1" hangingPunct="1">
              <a:spcAft>
                <a:spcPts val="600"/>
              </a:spcAft>
              <a:buClr>
                <a:srgbClr val="D42E12"/>
              </a:buClr>
              <a:buSzPct val="90000"/>
              <a:defRPr/>
            </a:pPr>
            <a:r>
              <a:rPr lang="en-AU" altLang="es-ES" sz="1800" b="0" u="none" dirty="0">
                <a:solidFill>
                  <a:srgbClr val="7E7C78"/>
                </a:solidFill>
                <a:latin typeface="Arial" panose="020B0604020202020204" pitchFamily="34" charset="0"/>
              </a:rPr>
              <a:t>Maximum: Torre </a:t>
            </a:r>
            <a:r>
              <a:rPr lang="en-AU" altLang="es-ES" sz="1800" b="0" u="none" dirty="0" err="1">
                <a:solidFill>
                  <a:srgbClr val="7E7C78"/>
                </a:solidFill>
                <a:latin typeface="Arial" panose="020B0604020202020204" pitchFamily="34" charset="0"/>
              </a:rPr>
              <a:t>Baró</a:t>
            </a:r>
            <a:r>
              <a:rPr lang="en-AU" altLang="es-ES" sz="1800" b="0" u="none" dirty="0">
                <a:solidFill>
                  <a:srgbClr val="7E7C78"/>
                </a:solidFill>
                <a:latin typeface="Arial" panose="020B0604020202020204" pitchFamily="34" charset="0"/>
              </a:rPr>
              <a:t>, Ciutat </a:t>
            </a:r>
            <a:r>
              <a:rPr lang="en-AU" altLang="es-ES" sz="1800" b="0" u="none" dirty="0" err="1">
                <a:solidFill>
                  <a:srgbClr val="7E7C78"/>
                </a:solidFill>
                <a:latin typeface="Arial" panose="020B0604020202020204" pitchFamily="34" charset="0"/>
              </a:rPr>
              <a:t>Meridiana</a:t>
            </a:r>
            <a:r>
              <a:rPr lang="en-AU" altLang="es-ES" sz="1800" b="0" u="none" dirty="0">
                <a:solidFill>
                  <a:srgbClr val="7E7C78"/>
                </a:solidFill>
                <a:latin typeface="Arial" panose="020B0604020202020204" pitchFamily="34" charset="0"/>
              </a:rPr>
              <a:t> i </a:t>
            </a:r>
            <a:r>
              <a:rPr lang="en-AU" altLang="es-ES" sz="1800" b="0" u="none" dirty="0" err="1">
                <a:solidFill>
                  <a:srgbClr val="7E7C78"/>
                </a:solidFill>
                <a:latin typeface="Arial" panose="020B0604020202020204" pitchFamily="34" charset="0"/>
              </a:rPr>
              <a:t>Vallbona</a:t>
            </a:r>
            <a:endParaRPr lang="en-AU" altLang="es-ES" sz="1800" b="0" u="none" dirty="0">
              <a:solidFill>
                <a:srgbClr val="7E7C78"/>
              </a:solidFill>
              <a:latin typeface="Arial" panose="020B0604020202020204" pitchFamily="34" charset="0"/>
            </a:endParaRPr>
          </a:p>
          <a:p>
            <a:pPr eaLnBrk="1" hangingPunct="1">
              <a:spcAft>
                <a:spcPts val="600"/>
              </a:spcAft>
              <a:buClr>
                <a:srgbClr val="D42E12"/>
              </a:buClr>
              <a:buSzPct val="90000"/>
              <a:defRPr/>
            </a:pPr>
            <a:r>
              <a:rPr lang="en-AU" altLang="es-ES" sz="1800" b="0" u="none" dirty="0">
                <a:solidFill>
                  <a:srgbClr val="7E7C78"/>
                </a:solidFill>
                <a:latin typeface="Arial" panose="020B0604020202020204" pitchFamily="34" charset="0"/>
              </a:rPr>
              <a:t>Minimum: Sant </a:t>
            </a:r>
            <a:r>
              <a:rPr lang="en-AU" altLang="es-ES" sz="1800" b="0" u="none" dirty="0" err="1">
                <a:solidFill>
                  <a:srgbClr val="7E7C78"/>
                </a:solidFill>
                <a:latin typeface="Arial" panose="020B0604020202020204" pitchFamily="34" charset="0"/>
              </a:rPr>
              <a:t>Gervasi-Galvany</a:t>
            </a:r>
            <a:r>
              <a:rPr lang="en-AU" altLang="es-ES" sz="1800" b="0" u="none" dirty="0">
                <a:solidFill>
                  <a:srgbClr val="7E7C78"/>
                </a:solidFill>
                <a:latin typeface="Arial" panose="020B0604020202020204" pitchFamily="34" charset="0"/>
              </a:rPr>
              <a:t> </a:t>
            </a:r>
          </a:p>
          <a:p>
            <a:pPr marL="0" indent="0" algn="ctr" eaLnBrk="1" hangingPunct="1">
              <a:spcAft>
                <a:spcPts val="600"/>
              </a:spcAft>
              <a:buClr>
                <a:srgbClr val="D42E12"/>
              </a:buClr>
              <a:buSzPct val="90000"/>
              <a:buFont typeface="Arial" panose="020B0604020202020204" pitchFamily="34" charset="0"/>
              <a:buNone/>
              <a:defRPr/>
            </a:pPr>
            <a:endParaRPr lang="en-AU" altLang="es-ES" sz="1800" b="0" u="none" dirty="0">
              <a:solidFill>
                <a:srgbClr val="7E7C78"/>
              </a:solidFill>
              <a:latin typeface="Arial" panose="020B0604020202020204" pitchFamily="34" charset="0"/>
            </a:endParaRPr>
          </a:p>
          <a:p>
            <a:pPr eaLnBrk="1" hangingPunct="1">
              <a:spcAft>
                <a:spcPts val="600"/>
              </a:spcAft>
              <a:buClr>
                <a:srgbClr val="D42E12"/>
              </a:buClr>
              <a:buSzPct val="90000"/>
              <a:defRPr/>
            </a:pPr>
            <a:r>
              <a:rPr lang="en-AU" altLang="es-ES" sz="1800" b="0" u="none" dirty="0">
                <a:solidFill>
                  <a:srgbClr val="7E7C78"/>
                </a:solidFill>
                <a:latin typeface="Arial" panose="020B0604020202020204" pitchFamily="34" charset="0"/>
              </a:rPr>
              <a:t>At </a:t>
            </a:r>
            <a:r>
              <a:rPr lang="en-AU" altLang="es-ES" sz="1800" u="none" dirty="0">
                <a:solidFill>
                  <a:srgbClr val="7E7C78"/>
                </a:solidFill>
                <a:latin typeface="Arial" panose="020B0604020202020204" pitchFamily="34" charset="0"/>
              </a:rPr>
              <a:t>risk of poverty</a:t>
            </a:r>
            <a:r>
              <a:rPr lang="en-AU" altLang="es-ES" sz="1800" b="0" u="none" dirty="0">
                <a:solidFill>
                  <a:srgbClr val="7E7C78"/>
                </a:solidFill>
                <a:latin typeface="Arial" panose="020B0604020202020204" pitchFamily="34" charset="0"/>
              </a:rPr>
              <a:t>: from 4,0% to 40,6%</a:t>
            </a:r>
          </a:p>
          <a:p>
            <a:pPr eaLnBrk="1" hangingPunct="1">
              <a:spcAft>
                <a:spcPts val="600"/>
              </a:spcAft>
              <a:buClr>
                <a:srgbClr val="D42E12"/>
              </a:buClr>
              <a:buSzPct val="90000"/>
              <a:defRPr/>
            </a:pPr>
            <a:r>
              <a:rPr lang="en-AU" altLang="es-ES" sz="1800" b="0" u="none" dirty="0">
                <a:solidFill>
                  <a:srgbClr val="7E7C78"/>
                </a:solidFill>
                <a:latin typeface="Arial" panose="020B0604020202020204" pitchFamily="34" charset="0"/>
              </a:rPr>
              <a:t>At </a:t>
            </a:r>
            <a:r>
              <a:rPr lang="en-AU" altLang="es-ES" sz="1800" u="none" dirty="0">
                <a:solidFill>
                  <a:srgbClr val="7E7C78"/>
                </a:solidFill>
                <a:latin typeface="Arial" panose="020B0604020202020204" pitchFamily="34" charset="0"/>
              </a:rPr>
              <a:t>risk of severe poverty</a:t>
            </a:r>
            <a:r>
              <a:rPr lang="en-AU" altLang="es-ES" sz="1800" b="0" u="none" dirty="0">
                <a:solidFill>
                  <a:srgbClr val="7E7C78"/>
                </a:solidFill>
                <a:latin typeface="Arial" panose="020B0604020202020204" pitchFamily="34" charset="0"/>
              </a:rPr>
              <a:t>: from 5,4% to 72,5% </a:t>
            </a:r>
          </a:p>
          <a:p>
            <a:pPr eaLnBrk="1" hangingPunct="1">
              <a:spcAft>
                <a:spcPts val="600"/>
              </a:spcAft>
              <a:buClr>
                <a:srgbClr val="D42E12"/>
              </a:buClr>
              <a:buSzPct val="90000"/>
              <a:defRPr/>
            </a:pPr>
            <a:r>
              <a:rPr lang="en-AU" altLang="es-ES" sz="1800" b="0" u="none" dirty="0">
                <a:solidFill>
                  <a:srgbClr val="7E7C78"/>
                </a:solidFill>
                <a:latin typeface="Arial" panose="020B0604020202020204" pitchFamily="34" charset="0"/>
              </a:rPr>
              <a:t>In </a:t>
            </a:r>
            <a:r>
              <a:rPr lang="en-AU" altLang="es-ES" sz="1800" u="none" dirty="0">
                <a:solidFill>
                  <a:srgbClr val="7E7C78"/>
                </a:solidFill>
                <a:latin typeface="Arial" panose="020B0604020202020204" pitchFamily="34" charset="0"/>
              </a:rPr>
              <a:t>absolute poverty</a:t>
            </a:r>
            <a:r>
              <a:rPr lang="en-AU" altLang="es-ES" sz="1800" b="0" u="none" dirty="0">
                <a:solidFill>
                  <a:srgbClr val="7E7C78"/>
                </a:solidFill>
                <a:latin typeface="Arial" panose="020B0604020202020204" pitchFamily="34" charset="0"/>
              </a:rPr>
              <a:t>: from 4,0% to 48,3%</a:t>
            </a:r>
          </a:p>
        </p:txBody>
      </p:sp>
      <p:sp>
        <p:nvSpPr>
          <p:cNvPr id="6" name="Rectangle 4">
            <a:extLst>
              <a:ext uri="{FF2B5EF4-FFF2-40B4-BE49-F238E27FC236}">
                <a16:creationId xmlns:a16="http://schemas.microsoft.com/office/drawing/2014/main" id="{F12AB03E-68A4-924D-B477-2EF1B89E4A4C}"/>
              </a:ext>
            </a:extLst>
          </p:cNvPr>
          <p:cNvSpPr txBox="1">
            <a:spLocks noChangeArrowheads="1"/>
          </p:cNvSpPr>
          <p:nvPr/>
        </p:nvSpPr>
        <p:spPr bwMode="auto">
          <a:xfrm>
            <a:off x="4935096" y="76470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Coverage</a:t>
            </a:r>
          </a:p>
        </p:txBody>
      </p:sp>
      <p:sp>
        <p:nvSpPr>
          <p:cNvPr id="2" name="CuadroTexto 1">
            <a:extLst>
              <a:ext uri="{FF2B5EF4-FFF2-40B4-BE49-F238E27FC236}">
                <a16:creationId xmlns:a16="http://schemas.microsoft.com/office/drawing/2014/main" id="{71D6E4B3-4627-054C-97F6-CDE8C9DDB7B2}"/>
              </a:ext>
            </a:extLst>
          </p:cNvPr>
          <p:cNvSpPr txBox="1"/>
          <p:nvPr/>
        </p:nvSpPr>
        <p:spPr>
          <a:xfrm>
            <a:off x="8121352" y="5913288"/>
            <a:ext cx="720080" cy="108000"/>
          </a:xfrm>
          <a:prstGeom prst="rect">
            <a:avLst/>
          </a:prstGeom>
          <a:solidFill>
            <a:schemeClr val="bg1"/>
          </a:solidFill>
        </p:spPr>
        <p:txBody>
          <a:bodyPr wrap="square" rtlCol="0" anchor="ctr" anchorCtr="0">
            <a:noAutofit/>
          </a:bodyPr>
          <a:lstStyle/>
          <a:p>
            <a:r>
              <a:rPr lang="en-US" sz="600" b="0" u="none" dirty="0">
                <a:solidFill>
                  <a:schemeClr val="tx1"/>
                </a:solidFill>
                <a:latin typeface="+mn-lt"/>
              </a:rPr>
              <a:t>No data</a:t>
            </a:r>
          </a:p>
        </p:txBody>
      </p:sp>
    </p:spTree>
    <p:extLst>
      <p:ext uri="{BB962C8B-B14F-4D97-AF65-F5344CB8AC3E}">
        <p14:creationId xmlns:p14="http://schemas.microsoft.com/office/powerpoint/2010/main" val="146295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a:extLst>
              <a:ext uri="{FF2B5EF4-FFF2-40B4-BE49-F238E27FC236}">
                <a16:creationId xmlns:a16="http://schemas.microsoft.com/office/drawing/2014/main" id="{93EBFFFE-0D91-5F44-9565-BDA0BA39E912}"/>
              </a:ext>
            </a:extLst>
          </p:cNvPr>
          <p:cNvSpPr>
            <a:spLocks noChangeArrowheads="1"/>
          </p:cNvSpPr>
          <p:nvPr/>
        </p:nvSpPr>
        <p:spPr bwMode="auto">
          <a:xfrm>
            <a:off x="488950" y="2138363"/>
            <a:ext cx="28146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u="none" dirty="0">
                <a:solidFill>
                  <a:srgbClr val="7E7C78"/>
                </a:solidFill>
                <a:latin typeface="Arial" panose="020B0604020202020204" pitchFamily="34" charset="0"/>
              </a:rPr>
              <a:t>The larger the median income of the district, the lower the % of children at risk or in absolute poverty that are covered by the program</a:t>
            </a:r>
            <a:endParaRPr lang="en-AU" altLang="es-ES" sz="1800" b="0" u="none" dirty="0">
              <a:solidFill>
                <a:srgbClr val="7E7C78"/>
              </a:solidFill>
              <a:latin typeface="Arial" panose="020B0604020202020204" pitchFamily="34" charset="0"/>
            </a:endParaRPr>
          </a:p>
        </p:txBody>
      </p:sp>
      <p:graphicFrame>
        <p:nvGraphicFramePr>
          <p:cNvPr id="8" name="Chart 5">
            <a:extLst>
              <a:ext uri="{FF2B5EF4-FFF2-40B4-BE49-F238E27FC236}">
                <a16:creationId xmlns:a16="http://schemas.microsoft.com/office/drawing/2014/main" id="{C1BEEBD0-0BF8-154D-A04A-EF2755009C41}"/>
              </a:ext>
            </a:extLst>
          </p:cNvPr>
          <p:cNvGraphicFramePr>
            <a:graphicFrameLocks/>
          </p:cNvGraphicFramePr>
          <p:nvPr>
            <p:extLst>
              <p:ext uri="{D42A27DB-BD31-4B8C-83A1-F6EECF244321}">
                <p14:modId xmlns:p14="http://schemas.microsoft.com/office/powerpoint/2010/main" val="825935239"/>
              </p:ext>
            </p:extLst>
          </p:nvPr>
        </p:nvGraphicFramePr>
        <p:xfrm>
          <a:off x="3538761" y="2043462"/>
          <a:ext cx="5878289" cy="4045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39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7BE6AADD-24F4-0A46-BA3F-A73D98478354}"/>
              </a:ext>
            </a:extLst>
          </p:cNvPr>
          <p:cNvSpPr>
            <a:spLocks noChangeArrowheads="1"/>
          </p:cNvSpPr>
          <p:nvPr/>
        </p:nvSpPr>
        <p:spPr bwMode="auto">
          <a:xfrm>
            <a:off x="477838" y="1341438"/>
            <a:ext cx="9228137" cy="3276600"/>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defRPr/>
            </a:pPr>
            <a:endParaRPr lang="ca-ES" altLang="es-ES" sz="400" b="0" u="none" dirty="0">
              <a:solidFill>
                <a:srgbClr val="7E7C78"/>
              </a:solidFill>
              <a:latin typeface="Arial" panose="020B0604020202020204" pitchFamily="34" charset="0"/>
            </a:endParaRPr>
          </a:p>
          <a:p>
            <a:pPr marL="0" indent="0" eaLnBrk="1" hangingPunct="1">
              <a:spcAft>
                <a:spcPts val="1600"/>
              </a:spcAft>
              <a:buClr>
                <a:srgbClr val="D42E12"/>
              </a:buClr>
              <a:buSzPct val="90000"/>
              <a:buFont typeface="Arial" panose="020B0604020202020204" pitchFamily="34" charset="0"/>
              <a:buNone/>
              <a:defRPr/>
            </a:pPr>
            <a:r>
              <a:rPr lang="en-AU" altLang="es-ES" sz="2400" dirty="0">
                <a:latin typeface="Arial" panose="020B0604020202020204" pitchFamily="34" charset="0"/>
              </a:rPr>
              <a:t>Possible explanations</a:t>
            </a:r>
          </a:p>
          <a:p>
            <a:pPr marL="269875" indent="-269875" eaLnBrk="1" hangingPunct="1">
              <a:spcAft>
                <a:spcPts val="1600"/>
              </a:spcAft>
              <a:buClr>
                <a:srgbClr val="D42E12"/>
              </a:buClr>
              <a:buSzPct val="90000"/>
              <a:defRPr/>
            </a:pPr>
            <a:r>
              <a:rPr lang="en-AU" altLang="es-ES" sz="2400" u="none" dirty="0">
                <a:latin typeface="Arial" panose="020B0604020202020204" pitchFamily="34" charset="0"/>
              </a:rPr>
              <a:t>Measurement error: </a:t>
            </a:r>
            <a:r>
              <a:rPr lang="en-AU" altLang="es-ES" sz="2400" b="0" u="none" dirty="0">
                <a:latin typeface="Arial" panose="020B0604020202020204" pitchFamily="34" charset="0"/>
              </a:rPr>
              <a:t>In a relatively wealthy neighbourhood, it is more likely that a very low income does not indicate a situation of real material deprivation (because of savings, estate, support from other households, informal income, income abroad, etc.)</a:t>
            </a:r>
          </a:p>
          <a:p>
            <a:pPr marL="269875" indent="-269875" eaLnBrk="1" hangingPunct="1">
              <a:spcAft>
                <a:spcPts val="1600"/>
              </a:spcAft>
              <a:buClr>
                <a:srgbClr val="D42E12"/>
              </a:buClr>
              <a:buSzPct val="90000"/>
              <a:defRPr/>
            </a:pPr>
            <a:r>
              <a:rPr lang="en-AU" altLang="es-ES" sz="2400" u="none" dirty="0">
                <a:latin typeface="Arial" panose="020B0604020202020204" pitchFamily="34" charset="0"/>
              </a:rPr>
              <a:t>Shame of poverty: </a:t>
            </a:r>
            <a:r>
              <a:rPr lang="en-AU" altLang="es-ES" sz="2400" b="0" u="none" dirty="0">
                <a:latin typeface="Arial" panose="020B0604020202020204" pitchFamily="34" charset="0"/>
              </a:rPr>
              <a:t>All else equal, in a relatively wealthy neighbourhood a very low income family is less likely to be a Social Services’ user because of fear of stigmatization. Alternatively, situations of financial poverty without additional social problems may be more common in wealthier districts.</a:t>
            </a:r>
          </a:p>
          <a:p>
            <a:pPr eaLnBrk="1" hangingPunct="1">
              <a:spcAft>
                <a:spcPts val="1600"/>
              </a:spcAft>
              <a:buClr>
                <a:srgbClr val="D42E12"/>
              </a:buClr>
              <a:buSzPct val="90000"/>
              <a:defRPr/>
            </a:pPr>
            <a:endParaRPr lang="ca-ES" altLang="es-ES" sz="2400" b="0" u="none" dirty="0">
              <a:solidFill>
                <a:srgbClr val="7E7C78"/>
              </a:solidFill>
              <a:latin typeface="Arial" panose="020B0604020202020204" pitchFamily="34" charset="0"/>
            </a:endParaRPr>
          </a:p>
          <a:p>
            <a:pPr eaLnBrk="1" hangingPunct="1">
              <a:spcAft>
                <a:spcPts val="600"/>
              </a:spcAft>
              <a:buClr>
                <a:srgbClr val="D42E12"/>
              </a:buClr>
              <a:buSzPct val="90000"/>
              <a:defRPr/>
            </a:pPr>
            <a:endParaRPr lang="ca-ES" altLang="es-ES" sz="2400" u="none" dirty="0">
              <a:solidFill>
                <a:srgbClr val="7E7C78"/>
              </a:solidFill>
              <a:latin typeface="Arial" panose="020B0604020202020204" pitchFamily="34" charset="0"/>
            </a:endParaRPr>
          </a:p>
        </p:txBody>
      </p:sp>
    </p:spTree>
    <p:extLst>
      <p:ext uri="{BB962C8B-B14F-4D97-AF65-F5344CB8AC3E}">
        <p14:creationId xmlns:p14="http://schemas.microsoft.com/office/powerpoint/2010/main" val="107847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1">
            <a:extLst>
              <a:ext uri="{FF2B5EF4-FFF2-40B4-BE49-F238E27FC236}">
                <a16:creationId xmlns:a16="http://schemas.microsoft.com/office/drawing/2014/main" id="{5085E301-75E4-4B4D-8ADB-49AF449BADDF}"/>
              </a:ext>
            </a:extLst>
          </p:cNvPr>
          <p:cNvSpPr>
            <a:spLocks noChangeArrowheads="1"/>
          </p:cNvSpPr>
          <p:nvPr/>
        </p:nvSpPr>
        <p:spPr bwMode="auto">
          <a:xfrm>
            <a:off x="3794819" y="1557338"/>
            <a:ext cx="60547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u="none" dirty="0">
                <a:solidFill>
                  <a:srgbClr val="7E7C78"/>
                </a:solidFill>
                <a:latin typeface="Arial" panose="020B0604020202020204" pitchFamily="34" charset="0"/>
              </a:rPr>
              <a:t>% of beneficiaries at risk of poverty / absolute poor</a:t>
            </a:r>
          </a:p>
        </p:txBody>
      </p:sp>
      <p:sp>
        <p:nvSpPr>
          <p:cNvPr id="46084" name="Rectangle 11">
            <a:extLst>
              <a:ext uri="{FF2B5EF4-FFF2-40B4-BE49-F238E27FC236}">
                <a16:creationId xmlns:a16="http://schemas.microsoft.com/office/drawing/2014/main" id="{6206F52D-E4D4-1841-BE09-B5E9B8D9870B}"/>
              </a:ext>
            </a:extLst>
          </p:cNvPr>
          <p:cNvSpPr>
            <a:spLocks noChangeArrowheads="1"/>
          </p:cNvSpPr>
          <p:nvPr/>
        </p:nvSpPr>
        <p:spPr bwMode="auto">
          <a:xfrm>
            <a:off x="193675" y="2087563"/>
            <a:ext cx="3967237" cy="386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b="0" u="none" dirty="0">
                <a:solidFill>
                  <a:srgbClr val="7E7C78"/>
                </a:solidFill>
                <a:latin typeface="Arial" panose="020B0604020202020204" pitchFamily="34" charset="0"/>
              </a:rPr>
              <a:t>In 2018, 20.000 children at risk of severe poverty did not get the benefit, whereas </a:t>
            </a:r>
            <a:r>
              <a:rPr lang="en-AU" altLang="es-ES" sz="1800" u="none" dirty="0">
                <a:solidFill>
                  <a:srgbClr val="7E7C78"/>
                </a:solidFill>
                <a:latin typeface="Arial" panose="020B0604020202020204" pitchFamily="34" charset="0"/>
              </a:rPr>
              <a:t>2.500 at risk of non-severe poverty </a:t>
            </a:r>
            <a:r>
              <a:rPr lang="en-AU" altLang="es-ES" sz="1800" b="0" u="none" dirty="0">
                <a:solidFill>
                  <a:srgbClr val="7E7C78"/>
                </a:solidFill>
                <a:latin typeface="Arial" panose="020B0604020202020204" pitchFamily="34" charset="0"/>
              </a:rPr>
              <a:t>did.</a:t>
            </a:r>
          </a:p>
          <a:p>
            <a:pPr algn="ctr" eaLnBrk="1" hangingPunct="1">
              <a:spcAft>
                <a:spcPts val="600"/>
              </a:spcAft>
              <a:buClr>
                <a:srgbClr val="D42E12"/>
              </a:buClr>
              <a:buSzPct val="90000"/>
              <a:buFont typeface="Arial" panose="020B0604020202020204" pitchFamily="34" charset="0"/>
              <a:buNone/>
            </a:pPr>
            <a:endParaRPr lang="en-AU" altLang="es-ES" sz="1000" b="0" u="none" dirty="0">
              <a:solidFill>
                <a:srgbClr val="7E7C78"/>
              </a:solidFill>
              <a:latin typeface="Arial" panose="020B0604020202020204" pitchFamily="34" charset="0"/>
            </a:endParaRPr>
          </a:p>
          <a:p>
            <a:pPr algn="ctr" eaLnBrk="1" hangingPunct="1">
              <a:spcAft>
                <a:spcPts val="600"/>
              </a:spcAft>
              <a:buClr>
                <a:srgbClr val="D42E12"/>
              </a:buClr>
              <a:buSzPct val="90000"/>
              <a:buFont typeface="Arial" panose="020B0604020202020204" pitchFamily="34" charset="0"/>
              <a:buNone/>
            </a:pPr>
            <a:r>
              <a:rPr lang="en-AU" altLang="es-ES" sz="1800" b="0" u="none" dirty="0">
                <a:solidFill>
                  <a:srgbClr val="7E7C78"/>
                </a:solidFill>
                <a:latin typeface="Arial" panose="020B0604020202020204" pitchFamily="34" charset="0"/>
              </a:rPr>
              <a:t>All who claim the benefit get it, as long as they fulfil the requirements. Hence, the explanation lies in social services use or in the program take-up among at risk of severe poverty families</a:t>
            </a:r>
          </a:p>
          <a:p>
            <a:pPr algn="ctr" eaLnBrk="1" hangingPunct="1">
              <a:spcAft>
                <a:spcPts val="600"/>
              </a:spcAft>
              <a:buClr>
                <a:srgbClr val="D42E12"/>
              </a:buClr>
              <a:buSzPct val="90000"/>
              <a:buFont typeface="Arial" panose="020B0604020202020204" pitchFamily="34" charset="0"/>
              <a:buNone/>
            </a:pPr>
            <a:endParaRPr lang="en-AU" altLang="es-ES" sz="1000" b="0" u="none" dirty="0">
              <a:solidFill>
                <a:srgbClr val="7E7C78"/>
              </a:solidFill>
              <a:latin typeface="Arial" panose="020B0604020202020204" pitchFamily="34" charset="0"/>
            </a:endParaRPr>
          </a:p>
          <a:p>
            <a:pPr algn="ctr" eaLnBrk="1" hangingPunct="1">
              <a:spcAft>
                <a:spcPts val="600"/>
              </a:spcAft>
              <a:buClr>
                <a:srgbClr val="D42E12"/>
              </a:buClr>
              <a:buSzPct val="90000"/>
              <a:buFont typeface="Arial" panose="020B0604020202020204" pitchFamily="34" charset="0"/>
              <a:buNone/>
            </a:pPr>
            <a:r>
              <a:rPr lang="en-AU" altLang="es-ES" sz="1800" b="0" u="none" dirty="0">
                <a:solidFill>
                  <a:srgbClr val="7E7C78"/>
                </a:solidFill>
                <a:latin typeface="Arial" panose="020B0604020202020204" pitchFamily="34" charset="0"/>
              </a:rPr>
              <a:t>Changes in criteria of 2017 improved the efficiency, but those of 2018 did not.</a:t>
            </a:r>
          </a:p>
        </p:txBody>
      </p:sp>
      <p:sp>
        <p:nvSpPr>
          <p:cNvPr id="7" name="Rectangle 4">
            <a:extLst>
              <a:ext uri="{FF2B5EF4-FFF2-40B4-BE49-F238E27FC236}">
                <a16:creationId xmlns:a16="http://schemas.microsoft.com/office/drawing/2014/main" id="{37F903E9-38E4-F449-8E41-9E22E5813C86}"/>
              </a:ext>
            </a:extLst>
          </p:cNvPr>
          <p:cNvSpPr txBox="1">
            <a:spLocks noChangeArrowheads="1"/>
          </p:cNvSpPr>
          <p:nvPr/>
        </p:nvSpPr>
        <p:spPr bwMode="auto">
          <a:xfrm>
            <a:off x="2639792" y="76470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Targeting efficiency</a:t>
            </a:r>
          </a:p>
        </p:txBody>
      </p:sp>
      <p:graphicFrame>
        <p:nvGraphicFramePr>
          <p:cNvPr id="8" name="Gráfico 7">
            <a:extLst>
              <a:ext uri="{FF2B5EF4-FFF2-40B4-BE49-F238E27FC236}">
                <a16:creationId xmlns:a16="http://schemas.microsoft.com/office/drawing/2014/main" id="{B92EEECE-C376-6E4B-B9C2-8CEA6712EA00}"/>
              </a:ext>
            </a:extLst>
          </p:cNvPr>
          <p:cNvGraphicFramePr>
            <a:graphicFrameLocks/>
          </p:cNvGraphicFramePr>
          <p:nvPr>
            <p:extLst>
              <p:ext uri="{D42A27DB-BD31-4B8C-83A1-F6EECF244321}">
                <p14:modId xmlns:p14="http://schemas.microsoft.com/office/powerpoint/2010/main" val="3420837477"/>
              </p:ext>
            </p:extLst>
          </p:nvPr>
        </p:nvGraphicFramePr>
        <p:xfrm>
          <a:off x="4576929" y="2376958"/>
          <a:ext cx="4795528" cy="3716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45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C5832807-CE5E-0D49-A2EF-3E7C7D21D2AA}"/>
              </a:ext>
            </a:extLst>
          </p:cNvPr>
          <p:cNvGraphicFramePr>
            <a:graphicFrameLocks noGrp="1"/>
          </p:cNvGraphicFramePr>
          <p:nvPr>
            <p:extLst>
              <p:ext uri="{D42A27DB-BD31-4B8C-83A1-F6EECF244321}">
                <p14:modId xmlns:p14="http://schemas.microsoft.com/office/powerpoint/2010/main" val="465963656"/>
              </p:ext>
            </p:extLst>
          </p:nvPr>
        </p:nvGraphicFramePr>
        <p:xfrm>
          <a:off x="641350" y="1989138"/>
          <a:ext cx="8586788" cy="3290888"/>
        </p:xfrm>
        <a:graphic>
          <a:graphicData uri="http://schemas.openxmlformats.org/drawingml/2006/table">
            <a:tbl>
              <a:tblPr/>
              <a:tblGrid>
                <a:gridCol w="177311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371524009"/>
                    </a:ext>
                  </a:extLst>
                </a:gridCol>
                <a:gridCol w="1368152">
                  <a:extLst>
                    <a:ext uri="{9D8B030D-6E8A-4147-A177-3AD203B41FA5}">
                      <a16:colId xmlns:a16="http://schemas.microsoft.com/office/drawing/2014/main" val="20002"/>
                    </a:ext>
                  </a:extLst>
                </a:gridCol>
                <a:gridCol w="1463277">
                  <a:extLst>
                    <a:ext uri="{9D8B030D-6E8A-4147-A177-3AD203B41FA5}">
                      <a16:colId xmlns:a16="http://schemas.microsoft.com/office/drawing/2014/main" val="1493549135"/>
                    </a:ext>
                  </a:extLst>
                </a:gridCol>
                <a:gridCol w="1317949">
                  <a:extLst>
                    <a:ext uri="{9D8B030D-6E8A-4147-A177-3AD203B41FA5}">
                      <a16:colId xmlns:a16="http://schemas.microsoft.com/office/drawing/2014/main" val="20003"/>
                    </a:ext>
                  </a:extLst>
                </a:gridCol>
              </a:tblGrid>
              <a:tr h="109696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a:ln>
                            <a:noFill/>
                          </a:ln>
                          <a:solidFill>
                            <a:srgbClr val="FFFFFF"/>
                          </a:solidFill>
                          <a:effectLst/>
                          <a:latin typeface="Calibri" charset="0"/>
                          <a:ea typeface="ＭＳ Ｐゴシック" charset="-128"/>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a:ln>
                            <a:noFill/>
                          </a:ln>
                          <a:solidFill>
                            <a:srgbClr val="FFFFFF"/>
                          </a:solidFill>
                          <a:effectLst/>
                          <a:latin typeface="Calibri" charset="0"/>
                          <a:ea typeface="ＭＳ Ｐゴシック" charset="-128"/>
                        </a:rPr>
                        <a:t>Nth child</a:t>
                      </a:r>
                      <a:endParaRPr kumimoji="0" lang="en-AU" altLang="x-none" sz="18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a:ln>
                            <a:noFill/>
                          </a:ln>
                          <a:solidFill>
                            <a:srgbClr val="FFFFFF"/>
                          </a:solidFill>
                          <a:effectLst/>
                          <a:latin typeface="Calibri" charset="0"/>
                          <a:ea typeface="ＭＳ Ｐゴシック" charset="-128"/>
                        </a:rPr>
                        <a:t>Amount</a:t>
                      </a:r>
                      <a:endParaRPr kumimoji="0" lang="en-AU" altLang="x-none" sz="1800" b="0"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a:ln>
                            <a:noFill/>
                          </a:ln>
                          <a:solidFill>
                            <a:srgbClr val="FFFFFF"/>
                          </a:solidFill>
                          <a:effectLst/>
                          <a:latin typeface="Calibri" charset="0"/>
                          <a:ea typeface="ＭＳ Ｐゴシック" charset="-128"/>
                        </a:rPr>
                        <a:t>Reference budget (103%)</a:t>
                      </a:r>
                      <a:endParaRPr kumimoji="0" lang="en-AU" altLang="x-none" sz="1800" b="0"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1" i="0" u="none" strike="noStrike" kern="1200" cap="none" normalizeH="0" baseline="0" noProof="0">
                          <a:ln>
                            <a:noFill/>
                          </a:ln>
                          <a:solidFill>
                            <a:srgbClr val="FFFFFF"/>
                          </a:solidFill>
                          <a:effectLst/>
                          <a:latin typeface="Calibri" charset="0"/>
                          <a:ea typeface="ＭＳ Ｐゴシック" charset="-128"/>
                          <a:cs typeface="+mn-cs"/>
                        </a:rPr>
                        <a:t>Reference budget (75%)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gridSpan="2">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a:ln>
                            <a:noFill/>
                          </a:ln>
                          <a:solidFill>
                            <a:srgbClr val="FFFFFF"/>
                          </a:solidFill>
                          <a:effectLst/>
                          <a:latin typeface="Calibri" charset="0"/>
                          <a:ea typeface="ＭＳ Ｐゴシック" charset="-128"/>
                        </a:rPr>
                        <a:t>% of reference budget covered by the program</a:t>
                      </a:r>
                      <a:endParaRPr kumimoji="0" lang="en-AU" altLang="x-none" sz="18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1" i="0" u="none" strike="noStrike" cap="none" normalizeH="0" baseline="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0"/>
                  </a:ext>
                </a:extLst>
              </a:tr>
              <a:tr h="731308">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a:ln>
                            <a:noFill/>
                          </a:ln>
                          <a:solidFill>
                            <a:schemeClr val="tx1"/>
                          </a:solidFill>
                          <a:effectLst/>
                          <a:latin typeface="+mn-lt"/>
                          <a:ea typeface="ＭＳ Ｐゴシック" charset="-128"/>
                        </a:rPr>
                        <a:t>1st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cap="none" normalizeH="0" baseline="0" noProof="0">
                          <a:ln>
                            <a:noFill/>
                          </a:ln>
                          <a:solidFill>
                            <a:srgbClr val="000000"/>
                          </a:solidFill>
                          <a:effectLst/>
                          <a:latin typeface="Calibri" charset="0"/>
                          <a:ea typeface="ＭＳ Ｐゴシック" charset="-128"/>
                        </a:rPr>
                        <a:t>100 </a:t>
                      </a:r>
                      <a:r>
                        <a:rPr lang="en-AU" sz="1800" noProof="0"/>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264,6 €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a:ln>
                            <a:noFill/>
                          </a:ln>
                          <a:solidFill>
                            <a:srgbClr val="000000"/>
                          </a:solidFill>
                          <a:effectLst/>
                          <a:latin typeface="Calibri" charset="0"/>
                          <a:ea typeface="ＭＳ Ｐゴシック" charset="-128"/>
                          <a:cs typeface="+mn-cs"/>
                        </a:rPr>
                        <a:t>192,7 €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a:ln>
                            <a:noFill/>
                          </a:ln>
                          <a:solidFill>
                            <a:srgbClr val="000000"/>
                          </a:solidFill>
                          <a:effectLst/>
                          <a:latin typeface="Calibri" charset="0"/>
                          <a:ea typeface="ＭＳ Ｐゴシック" charset="-128"/>
                          <a:cs typeface="+mn-cs"/>
                        </a:rPr>
                        <a:t>37,8%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a:ln>
                            <a:noFill/>
                          </a:ln>
                          <a:solidFill>
                            <a:srgbClr val="000000"/>
                          </a:solidFill>
                          <a:effectLst/>
                          <a:latin typeface="Calibri" charset="0"/>
                          <a:ea typeface="ＭＳ Ｐゴシック" charset="-128"/>
                          <a:cs typeface="+mn-cs"/>
                        </a:rPr>
                        <a:t>51,9%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731308">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a:ln>
                            <a:noFill/>
                          </a:ln>
                          <a:solidFill>
                            <a:schemeClr val="tx1"/>
                          </a:solidFill>
                          <a:effectLst/>
                          <a:latin typeface="Calibri" charset="0"/>
                          <a:ea typeface="ＭＳ Ｐゴシック" charset="-128"/>
                        </a:rPr>
                        <a:t>2nd</a:t>
                      </a:r>
                      <a:endParaRPr kumimoji="0" lang="en-AU" altLang="x-none" sz="1800" b="0" i="0" u="none" strike="noStrike" cap="none" normalizeH="0" baseline="0" noProof="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cap="none" normalizeH="0" baseline="0" noProof="0">
                          <a:ln>
                            <a:noFill/>
                          </a:ln>
                          <a:solidFill>
                            <a:srgbClr val="000000"/>
                          </a:solidFill>
                          <a:effectLst/>
                          <a:latin typeface="Calibri" charset="0"/>
                          <a:ea typeface="ＭＳ Ｐゴシック" charset="-128"/>
                        </a:rPr>
                        <a:t>75 </a:t>
                      </a:r>
                      <a:r>
                        <a:rPr lang="en-AU" sz="1800" noProof="0"/>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a:ea typeface="+mn-ea"/>
                          <a:cs typeface="+mn-cs"/>
                        </a:rPr>
                        <a:t>264,6 €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kern="1200" cap="none" spc="0" normalizeH="0" baseline="0" noProof="0">
                          <a:ln>
                            <a:noFill/>
                          </a:ln>
                          <a:solidFill>
                            <a:srgbClr val="000000"/>
                          </a:solidFill>
                          <a:effectLst/>
                          <a:uLnTx/>
                          <a:uFillTx/>
                          <a:latin typeface="Calibri" charset="0"/>
                          <a:ea typeface="ＭＳ Ｐゴシック" charset="-128"/>
                          <a:cs typeface="+mn-cs"/>
                        </a:rPr>
                        <a:t>192,7 €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a:ln>
                            <a:noFill/>
                          </a:ln>
                          <a:solidFill>
                            <a:srgbClr val="000000"/>
                          </a:solidFill>
                          <a:effectLst/>
                          <a:latin typeface="Calibri" charset="0"/>
                          <a:ea typeface="ＭＳ Ｐゴシック" charset="-128"/>
                          <a:cs typeface="+mn-cs"/>
                        </a:rPr>
                        <a:t>28,3%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a:ln>
                            <a:noFill/>
                          </a:ln>
                          <a:solidFill>
                            <a:srgbClr val="000000"/>
                          </a:solidFill>
                          <a:effectLst/>
                          <a:latin typeface="Calibri" charset="0"/>
                          <a:ea typeface="ＭＳ Ｐゴシック" charset="-128"/>
                          <a:cs typeface="+mn-cs"/>
                        </a:rPr>
                        <a:t>38,9%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731308">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rgbClr val="000000"/>
                          </a:solidFill>
                          <a:effectLst/>
                          <a:latin typeface="Calibri" charset="0"/>
                          <a:ea typeface="ＭＳ Ｐゴシック" charset="-128"/>
                          <a:cs typeface="+mn-cs"/>
                        </a:rPr>
                        <a:t>3rd or higher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1800" noProof="0"/>
                        <a:t>50 €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a:ea typeface="+mn-ea"/>
                          <a:cs typeface="+mn-cs"/>
                        </a:rPr>
                        <a:t>264,6 €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kern="1200" cap="none" spc="0" normalizeH="0" baseline="0" noProof="0">
                          <a:ln>
                            <a:noFill/>
                          </a:ln>
                          <a:solidFill>
                            <a:srgbClr val="000000"/>
                          </a:solidFill>
                          <a:effectLst/>
                          <a:uLnTx/>
                          <a:uFillTx/>
                          <a:latin typeface="Calibri" charset="0"/>
                          <a:ea typeface="ＭＳ Ｐゴシック" charset="-128"/>
                          <a:cs typeface="+mn-cs"/>
                        </a:rPr>
                        <a:t>192,7 €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a:ln>
                            <a:noFill/>
                          </a:ln>
                          <a:solidFill>
                            <a:srgbClr val="000000"/>
                          </a:solidFill>
                          <a:effectLst/>
                          <a:latin typeface="Calibri" charset="0"/>
                          <a:ea typeface="ＭＳ Ｐゴシック" charset="-128"/>
                          <a:cs typeface="+mn-cs"/>
                        </a:rPr>
                        <a:t>18,9%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kern="1200" cap="none" normalizeH="0" baseline="0" noProof="0" dirty="0">
                          <a:ln>
                            <a:noFill/>
                          </a:ln>
                          <a:solidFill>
                            <a:srgbClr val="000000"/>
                          </a:solidFill>
                          <a:effectLst/>
                          <a:latin typeface="Calibri" charset="0"/>
                          <a:ea typeface="ＭＳ Ｐゴシック" charset="-128"/>
                          <a:cs typeface="+mn-cs"/>
                        </a:rPr>
                        <a:t>26,0%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bl>
          </a:graphicData>
        </a:graphic>
      </p:graphicFrame>
      <p:sp>
        <p:nvSpPr>
          <p:cNvPr id="70694" name="Rectangle 2">
            <a:extLst>
              <a:ext uri="{FF2B5EF4-FFF2-40B4-BE49-F238E27FC236}">
                <a16:creationId xmlns:a16="http://schemas.microsoft.com/office/drawing/2014/main" id="{841DB5AD-D43B-3F46-B157-B09F0D1C4B1C}"/>
              </a:ext>
            </a:extLst>
          </p:cNvPr>
          <p:cNvSpPr>
            <a:spLocks noChangeArrowheads="1"/>
          </p:cNvSpPr>
          <p:nvPr/>
        </p:nvSpPr>
        <p:spPr bwMode="auto">
          <a:xfrm>
            <a:off x="633413" y="5445125"/>
            <a:ext cx="8586787" cy="120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buFontTx/>
              <a:buNone/>
            </a:pPr>
            <a:r>
              <a:rPr lang="en-AU" altLang="es-ES" sz="1600" b="0" u="none" dirty="0">
                <a:solidFill>
                  <a:srgbClr val="6C6C6C"/>
                </a:solidFill>
                <a:latin typeface="Arial" panose="020B0604020202020204" pitchFamily="34" charset="0"/>
              </a:rPr>
              <a:t>Computed for 2018, for which the monthly reference budget adds up to 256,9 € for a single adult, excluding private transportation and housing expenses. Computations valid for those months in which the benefit is provided, disregarding the 900 € per year and child cap.</a:t>
            </a:r>
          </a:p>
          <a:p>
            <a:pPr eaLnBrk="1" hangingPunct="1">
              <a:spcAft>
                <a:spcPts val="600"/>
              </a:spcAft>
              <a:buClr>
                <a:srgbClr val="D42E12"/>
              </a:buClr>
              <a:buSzPct val="90000"/>
              <a:buFontTx/>
              <a:buNone/>
            </a:pPr>
            <a:endParaRPr lang="ca-ES" altLang="es-ES" sz="1600" b="0" u="none" dirty="0">
              <a:solidFill>
                <a:srgbClr val="6C6C6C"/>
              </a:solidFill>
              <a:latin typeface="Arial" panose="020B0604020202020204" pitchFamily="34" charset="0"/>
            </a:endParaRPr>
          </a:p>
        </p:txBody>
      </p:sp>
      <p:sp>
        <p:nvSpPr>
          <p:cNvPr id="70695" name="Rectangle 11">
            <a:extLst>
              <a:ext uri="{FF2B5EF4-FFF2-40B4-BE49-F238E27FC236}">
                <a16:creationId xmlns:a16="http://schemas.microsoft.com/office/drawing/2014/main" id="{DAA49634-F16E-C949-B00A-E9560E9830E6}"/>
              </a:ext>
            </a:extLst>
          </p:cNvPr>
          <p:cNvSpPr>
            <a:spLocks noChangeArrowheads="1"/>
          </p:cNvSpPr>
          <p:nvPr/>
        </p:nvSpPr>
        <p:spPr bwMode="auto">
          <a:xfrm>
            <a:off x="633413" y="1577975"/>
            <a:ext cx="865981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Aft>
                <a:spcPts val="600"/>
              </a:spcAft>
              <a:buClr>
                <a:srgbClr val="D42E12"/>
              </a:buClr>
              <a:buSzPct val="90000"/>
              <a:buFont typeface="Arial" panose="020B0604020202020204" pitchFamily="34" charset="0"/>
              <a:buNone/>
            </a:pPr>
            <a:r>
              <a:rPr lang="en-AU" altLang="es-ES" sz="1800" u="none" dirty="0">
                <a:solidFill>
                  <a:srgbClr val="7E7C78"/>
                </a:solidFill>
                <a:latin typeface="Arial" panose="020B0604020202020204" pitchFamily="34" charset="0"/>
              </a:rPr>
              <a:t>% basic expenses covered by  the program</a:t>
            </a:r>
          </a:p>
        </p:txBody>
      </p:sp>
      <p:sp>
        <p:nvSpPr>
          <p:cNvPr id="7" name="Rectangle 4">
            <a:extLst>
              <a:ext uri="{FF2B5EF4-FFF2-40B4-BE49-F238E27FC236}">
                <a16:creationId xmlns:a16="http://schemas.microsoft.com/office/drawing/2014/main" id="{327774E8-8CA7-8C49-B692-FADFF8A375A5}"/>
              </a:ext>
            </a:extLst>
          </p:cNvPr>
          <p:cNvSpPr txBox="1">
            <a:spLocks noChangeArrowheads="1"/>
          </p:cNvSpPr>
          <p:nvPr/>
        </p:nvSpPr>
        <p:spPr bwMode="auto">
          <a:xfrm>
            <a:off x="3296816" y="796330"/>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Basic needs coverage</a:t>
            </a:r>
          </a:p>
        </p:txBody>
      </p:sp>
    </p:spTree>
    <p:extLst>
      <p:ext uri="{BB962C8B-B14F-4D97-AF65-F5344CB8AC3E}">
        <p14:creationId xmlns:p14="http://schemas.microsoft.com/office/powerpoint/2010/main" val="151373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058D5D-BD2C-B24B-A6E6-D74D173C4895}"/>
              </a:ext>
            </a:extLst>
          </p:cNvPr>
          <p:cNvGraphicFramePr>
            <a:graphicFrameLocks noGrp="1"/>
          </p:cNvGraphicFramePr>
          <p:nvPr>
            <p:extLst>
              <p:ext uri="{D42A27DB-BD31-4B8C-83A1-F6EECF244321}">
                <p14:modId xmlns:p14="http://schemas.microsoft.com/office/powerpoint/2010/main" val="2378875392"/>
              </p:ext>
            </p:extLst>
          </p:nvPr>
        </p:nvGraphicFramePr>
        <p:xfrm>
          <a:off x="1127125" y="1484313"/>
          <a:ext cx="8147050" cy="2371724"/>
        </p:xfrm>
        <a:graphic>
          <a:graphicData uri="http://schemas.openxmlformats.org/drawingml/2006/table">
            <a:tbl>
              <a:tblPr/>
              <a:tblGrid>
                <a:gridCol w="23145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 2017</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Before program</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a:ln>
                            <a:noFill/>
                          </a:ln>
                          <a:solidFill>
                            <a:srgbClr val="FFFFFF"/>
                          </a:solidFill>
                          <a:effectLst/>
                          <a:latin typeface="Calibri" charset="0"/>
                          <a:ea typeface="ＭＳ Ｐゴシック" charset="-128"/>
                        </a:rPr>
                        <a:t>After program</a:t>
                      </a:r>
                      <a:endParaRPr kumimoji="0" lang="en-AU" altLang="x-none" sz="20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(children)</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poverty</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17.515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17.515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severe poverty </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14.292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12.760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1.532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10,7%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chemeClr val="tx1"/>
                          </a:solidFill>
                          <a:effectLst/>
                          <a:latin typeface="Calibri" charset="0"/>
                          <a:ea typeface="ＭＳ Ｐゴシック" charset="-128"/>
                        </a:rPr>
                        <a:t>Absolute poverty</a:t>
                      </a:r>
                      <a:endParaRPr kumimoji="0" lang="en-AU" altLang="x-none" sz="2000" b="1"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17.457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17.282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5DA182AC-219D-944B-997C-EE4792BDEF8B}"/>
              </a:ext>
            </a:extLst>
          </p:cNvPr>
          <p:cNvGraphicFramePr>
            <a:graphicFrameLocks noGrp="1"/>
          </p:cNvGraphicFramePr>
          <p:nvPr>
            <p:extLst>
              <p:ext uri="{D42A27DB-BD31-4B8C-83A1-F6EECF244321}">
                <p14:modId xmlns:p14="http://schemas.microsoft.com/office/powerpoint/2010/main" val="2475149872"/>
              </p:ext>
            </p:extLst>
          </p:nvPr>
        </p:nvGraphicFramePr>
        <p:xfrm>
          <a:off x="1127125" y="4005263"/>
          <a:ext cx="8147050" cy="2371724"/>
        </p:xfrm>
        <a:graphic>
          <a:graphicData uri="http://schemas.openxmlformats.org/drawingml/2006/table">
            <a:tbl>
              <a:tblPr/>
              <a:tblGrid>
                <a:gridCol w="23145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2000" b="1" i="0" u="none" strike="noStrike" cap="none" normalizeH="0" baseline="0" dirty="0">
                          <a:ln>
                            <a:noFill/>
                          </a:ln>
                          <a:solidFill>
                            <a:srgbClr val="FFFFFF"/>
                          </a:solidFill>
                          <a:effectLst/>
                          <a:latin typeface="Calibri" charset="0"/>
                          <a:ea typeface="ＭＳ Ｐゴシック" charset="-128"/>
                        </a:rPr>
                        <a:t> 2018</a:t>
                      </a:r>
                      <a:endParaRPr kumimoji="0" lang="en-US" altLang="x-none" sz="2000" b="1" i="0" u="none" strike="noStrike" cap="none" normalizeH="0" baseline="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a:ln>
                            <a:noFill/>
                          </a:ln>
                          <a:solidFill>
                            <a:srgbClr val="FFFFFF"/>
                          </a:solidFill>
                          <a:effectLst/>
                          <a:latin typeface="Calibri" charset="0"/>
                          <a:ea typeface="ＭＳ Ｐゴシック" charset="-128"/>
                        </a:rPr>
                        <a:t>Before program</a:t>
                      </a:r>
                      <a:endParaRPr kumimoji="0" lang="en-AU" altLang="x-none" sz="20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a:ln>
                            <a:noFill/>
                          </a:ln>
                          <a:solidFill>
                            <a:srgbClr val="FFFFFF"/>
                          </a:solidFill>
                          <a:effectLst/>
                          <a:latin typeface="Calibri" charset="0"/>
                          <a:ea typeface="ＭＳ Ｐゴシック" charset="-128"/>
                        </a:rPr>
                        <a:t>After program</a:t>
                      </a:r>
                      <a:endParaRPr kumimoji="0" lang="en-AU" altLang="x-none" sz="20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a:ln>
                            <a:noFill/>
                          </a:ln>
                          <a:solidFill>
                            <a:srgbClr val="FFFFFF"/>
                          </a:solidFill>
                          <a:effectLst/>
                          <a:latin typeface="Calibri" charset="0"/>
                          <a:ea typeface="ＭＳ Ｐゴシック" charset="-128"/>
                        </a:rPr>
                        <a:t>Reduction (children)</a:t>
                      </a:r>
                      <a:endParaRPr kumimoji="0" lang="en-AU" altLang="x-none" sz="20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poverty</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13.800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13.800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severe poverty </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11.341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10.279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1.062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9,4%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chemeClr val="tx1"/>
                          </a:solidFill>
                          <a:effectLst/>
                          <a:latin typeface="Calibri" charset="0"/>
                          <a:ea typeface="ＭＳ Ｐゴシック" charset="-128"/>
                        </a:rPr>
                        <a:t>Absolute poverty</a:t>
                      </a:r>
                      <a:endParaRPr kumimoji="0" lang="en-AU" altLang="x-none" sz="2000" b="1"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13.772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13.666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106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0,8%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bl>
          </a:graphicData>
        </a:graphic>
      </p:graphicFrame>
      <p:sp>
        <p:nvSpPr>
          <p:cNvPr id="6" name="Oval 5">
            <a:extLst>
              <a:ext uri="{FF2B5EF4-FFF2-40B4-BE49-F238E27FC236}">
                <a16:creationId xmlns:a16="http://schemas.microsoft.com/office/drawing/2014/main" id="{7279DA98-9FA5-5242-991E-DDFDE2C3EC2C}"/>
              </a:ext>
            </a:extLst>
          </p:cNvPr>
          <p:cNvSpPr/>
          <p:nvPr/>
        </p:nvSpPr>
        <p:spPr>
          <a:xfrm>
            <a:off x="8193088" y="2636838"/>
            <a:ext cx="720725" cy="71755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7" name="Oval 6">
            <a:extLst>
              <a:ext uri="{FF2B5EF4-FFF2-40B4-BE49-F238E27FC236}">
                <a16:creationId xmlns:a16="http://schemas.microsoft.com/office/drawing/2014/main" id="{AF06240F-48A7-2A47-92C4-98ABB01D73AE}"/>
              </a:ext>
            </a:extLst>
          </p:cNvPr>
          <p:cNvSpPr/>
          <p:nvPr/>
        </p:nvSpPr>
        <p:spPr>
          <a:xfrm>
            <a:off x="8193088" y="5191125"/>
            <a:ext cx="720725" cy="715963"/>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8" name="Rectangle 4">
            <a:extLst>
              <a:ext uri="{FF2B5EF4-FFF2-40B4-BE49-F238E27FC236}">
                <a16:creationId xmlns:a16="http://schemas.microsoft.com/office/drawing/2014/main" id="{461F5E27-5513-8843-8454-E9C55AE648D3}"/>
              </a:ext>
            </a:extLst>
          </p:cNvPr>
          <p:cNvSpPr txBox="1">
            <a:spLocks noChangeArrowheads="1"/>
          </p:cNvSpPr>
          <p:nvPr/>
        </p:nvSpPr>
        <p:spPr bwMode="auto">
          <a:xfrm>
            <a:off x="762000" y="620688"/>
            <a:ext cx="4191000"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4000" u="none" dirty="0">
                <a:solidFill>
                  <a:srgbClr val="CC0000"/>
                </a:solidFill>
                <a:latin typeface="Arial" panose="020B0604020202020204" pitchFamily="34" charset="0"/>
              </a:rPr>
              <a:t>Program results</a:t>
            </a:r>
          </a:p>
        </p:txBody>
      </p:sp>
      <p:sp>
        <p:nvSpPr>
          <p:cNvPr id="9" name="Rectangle 4">
            <a:extLst>
              <a:ext uri="{FF2B5EF4-FFF2-40B4-BE49-F238E27FC236}">
                <a16:creationId xmlns:a16="http://schemas.microsoft.com/office/drawing/2014/main" id="{A0721D66-B7E2-0E42-A18C-C3DD2B1EA797}"/>
              </a:ext>
            </a:extLst>
          </p:cNvPr>
          <p:cNvSpPr txBox="1">
            <a:spLocks noChangeArrowheads="1"/>
          </p:cNvSpPr>
          <p:nvPr/>
        </p:nvSpPr>
        <p:spPr bwMode="auto">
          <a:xfrm>
            <a:off x="4935096" y="76470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Child poverty reduction</a:t>
            </a:r>
          </a:p>
        </p:txBody>
      </p:sp>
    </p:spTree>
    <p:extLst>
      <p:ext uri="{BB962C8B-B14F-4D97-AF65-F5344CB8AC3E}">
        <p14:creationId xmlns:p14="http://schemas.microsoft.com/office/powerpoint/2010/main" val="101689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058D5D-BD2C-B24B-A6E6-D74D173C4895}"/>
              </a:ext>
            </a:extLst>
          </p:cNvPr>
          <p:cNvGraphicFramePr>
            <a:graphicFrameLocks noGrp="1"/>
          </p:cNvGraphicFramePr>
          <p:nvPr>
            <p:extLst>
              <p:ext uri="{D42A27DB-BD31-4B8C-83A1-F6EECF244321}">
                <p14:modId xmlns:p14="http://schemas.microsoft.com/office/powerpoint/2010/main" val="1265825935"/>
              </p:ext>
            </p:extLst>
          </p:nvPr>
        </p:nvGraphicFramePr>
        <p:xfrm>
          <a:off x="1127125" y="1484313"/>
          <a:ext cx="8147050" cy="2371724"/>
        </p:xfrm>
        <a:graphic>
          <a:graphicData uri="http://schemas.openxmlformats.org/drawingml/2006/table">
            <a:tbl>
              <a:tblPr/>
              <a:tblGrid>
                <a:gridCol w="23145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2000" b="1" i="0" u="none" strike="noStrike" cap="none" normalizeH="0" baseline="0" dirty="0">
                          <a:ln>
                            <a:noFill/>
                          </a:ln>
                          <a:solidFill>
                            <a:srgbClr val="FFFFFF"/>
                          </a:solidFill>
                          <a:effectLst/>
                          <a:latin typeface="Calibri" charset="0"/>
                          <a:ea typeface="ＭＳ Ｐゴシック" charset="-128"/>
                        </a:rPr>
                        <a:t> 2017</a:t>
                      </a:r>
                      <a:endParaRPr kumimoji="0" lang="en-US" altLang="x-none" sz="2000" b="1" i="0" u="none" strike="noStrike" cap="none" normalizeH="0" baseline="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Before program</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a:ln>
                            <a:noFill/>
                          </a:ln>
                          <a:solidFill>
                            <a:srgbClr val="FFFFFF"/>
                          </a:solidFill>
                          <a:effectLst/>
                          <a:latin typeface="Calibri" charset="0"/>
                          <a:ea typeface="ＭＳ Ｐゴシック" charset="-128"/>
                        </a:rPr>
                        <a:t>After program</a:t>
                      </a:r>
                      <a:endParaRPr kumimoji="0" lang="en-AU" altLang="x-none" sz="20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(M €)</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poverty</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163,5 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146,4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17,2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10,5%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severe poverty </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54,3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41,0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13,3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24,6%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chemeClr val="tx1"/>
                          </a:solidFill>
                          <a:effectLst/>
                          <a:latin typeface="Calibri" charset="0"/>
                          <a:ea typeface="ＭＳ Ｐゴシック" charset="-128"/>
                        </a:rPr>
                        <a:t>Absolute poverty</a:t>
                      </a:r>
                      <a:endParaRPr kumimoji="0" lang="en-AU" altLang="x-none" sz="2000" b="1"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135,0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118,0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17,0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12,6%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5DA182AC-219D-944B-997C-EE4792BDEF8B}"/>
              </a:ext>
            </a:extLst>
          </p:cNvPr>
          <p:cNvGraphicFramePr>
            <a:graphicFrameLocks noGrp="1"/>
          </p:cNvGraphicFramePr>
          <p:nvPr>
            <p:extLst>
              <p:ext uri="{D42A27DB-BD31-4B8C-83A1-F6EECF244321}">
                <p14:modId xmlns:p14="http://schemas.microsoft.com/office/powerpoint/2010/main" val="3573022906"/>
              </p:ext>
            </p:extLst>
          </p:nvPr>
        </p:nvGraphicFramePr>
        <p:xfrm>
          <a:off x="1127125" y="4005263"/>
          <a:ext cx="8147050" cy="2371724"/>
        </p:xfrm>
        <a:graphic>
          <a:graphicData uri="http://schemas.openxmlformats.org/drawingml/2006/table">
            <a:tbl>
              <a:tblPr/>
              <a:tblGrid>
                <a:gridCol w="23145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2000" b="1" i="0" u="none" strike="noStrike" cap="none" normalizeH="0" baseline="0" dirty="0">
                          <a:ln>
                            <a:noFill/>
                          </a:ln>
                          <a:solidFill>
                            <a:srgbClr val="FFFFFF"/>
                          </a:solidFill>
                          <a:effectLst/>
                          <a:latin typeface="Calibri" charset="0"/>
                          <a:ea typeface="ＭＳ Ｐゴシック" charset="-128"/>
                        </a:rPr>
                        <a:t> 2018</a:t>
                      </a:r>
                      <a:endParaRPr kumimoji="0" lang="en-US" altLang="x-none" sz="2000" b="1" i="0" u="none" strike="noStrike" cap="none" normalizeH="0" baseline="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Before program</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a:ln>
                            <a:noFill/>
                          </a:ln>
                          <a:solidFill>
                            <a:srgbClr val="FFFFFF"/>
                          </a:solidFill>
                          <a:effectLst/>
                          <a:latin typeface="Calibri" charset="0"/>
                          <a:ea typeface="ＭＳ Ｐゴシック" charset="-128"/>
                        </a:rPr>
                        <a:t>After program</a:t>
                      </a:r>
                      <a:endParaRPr kumimoji="0" lang="en-AU" altLang="x-none" sz="2000" b="1" i="0" u="none" strike="noStrike" cap="none" normalizeH="0" baseline="0" noProof="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(M €)</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rgbClr val="FFFFFF"/>
                          </a:solidFill>
                          <a:effectLst/>
                          <a:latin typeface="Calibri" charset="0"/>
                          <a:ea typeface="ＭＳ Ｐゴシック" charset="-128"/>
                        </a:rPr>
                        <a:t>Reduction (%)</a:t>
                      </a:r>
                      <a:endParaRPr kumimoji="0" lang="en-AU" altLang="x-none" sz="2000" b="1" i="0" u="none" strike="noStrike" cap="none" normalizeH="0" baseline="0" noProof="0" dirty="0">
                        <a:ln>
                          <a:noFill/>
                        </a:ln>
                        <a:solidFill>
                          <a:srgbClr val="FFFFFF"/>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poverty</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130,4 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117,9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12,5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9,6%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09702">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0" i="0" u="none" strike="noStrike" cap="none" normalizeH="0" baseline="0" noProof="0" dirty="0">
                          <a:ln>
                            <a:noFill/>
                          </a:ln>
                          <a:solidFill>
                            <a:schemeClr val="tx1"/>
                          </a:solidFill>
                          <a:effectLst/>
                          <a:latin typeface="Calibri" charset="0"/>
                          <a:ea typeface="ＭＳ Ｐゴシック" charset="-128"/>
                        </a:rPr>
                        <a:t>At </a:t>
                      </a:r>
                      <a:r>
                        <a:rPr kumimoji="0" lang="en-AU" altLang="x-none" sz="2000" b="1" i="0" u="none" strike="noStrike" cap="none" normalizeH="0" baseline="0" noProof="0" dirty="0">
                          <a:ln>
                            <a:noFill/>
                          </a:ln>
                          <a:solidFill>
                            <a:schemeClr val="tx1"/>
                          </a:solidFill>
                          <a:effectLst/>
                          <a:latin typeface="Calibri" charset="0"/>
                          <a:ea typeface="ＭＳ Ｐゴシック" charset="-128"/>
                        </a:rPr>
                        <a:t>risk of severe poverty </a:t>
                      </a:r>
                      <a:endParaRPr kumimoji="0" lang="en-AU" altLang="x-none" sz="2000" b="0"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44,7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34,8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9,9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22,2%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576160">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2000" b="1" i="0" u="none" strike="noStrike" cap="none" normalizeH="0" baseline="0" noProof="0" dirty="0">
                          <a:ln>
                            <a:noFill/>
                          </a:ln>
                          <a:solidFill>
                            <a:schemeClr val="tx1"/>
                          </a:solidFill>
                          <a:effectLst/>
                          <a:latin typeface="Calibri" charset="0"/>
                          <a:ea typeface="ＭＳ Ｐゴシック" charset="-128"/>
                        </a:rPr>
                        <a:t>Absolute poverty</a:t>
                      </a:r>
                      <a:endParaRPr kumimoji="0" lang="en-AU" altLang="x-none" sz="2000" b="1" i="0" u="none" strike="noStrike" cap="none" normalizeH="0" baseline="0" noProof="0" dirty="0">
                        <a:ln>
                          <a:noFill/>
                        </a:ln>
                        <a:solidFill>
                          <a:schemeClr val="tx1"/>
                        </a:solidFill>
                        <a:effectLst/>
                        <a:latin typeface="Times New Roman" charset="0"/>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111,2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kern="1200" cap="none" normalizeH="0" baseline="0" dirty="0">
                          <a:ln>
                            <a:noFill/>
                          </a:ln>
                          <a:solidFill>
                            <a:srgbClr val="000000"/>
                          </a:solidFill>
                          <a:effectLst/>
                          <a:latin typeface="+mn-lt"/>
                          <a:ea typeface="ＭＳ Ｐゴシック" charset="-128"/>
                          <a:cs typeface="+mn-cs"/>
                        </a:rPr>
                        <a:t>98,7</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12,4 </a:t>
                      </a:r>
                      <a:r>
                        <a:rPr kumimoji="0" lang="en-US" altLang="x-none" sz="2000" b="0" i="0" u="none" strike="noStrike" kern="1200" cap="none" normalizeH="0" baseline="0" dirty="0">
                          <a:ln>
                            <a:noFill/>
                          </a:ln>
                          <a:solidFill>
                            <a:srgbClr val="000000"/>
                          </a:solidFill>
                          <a:effectLst/>
                          <a:latin typeface="Calibri" charset="0"/>
                          <a:ea typeface="ＭＳ Ｐゴシック" charset="-128"/>
                          <a:cs typeface="+mn-cs"/>
                        </a:rPr>
                        <a:t>M€</a:t>
                      </a:r>
                      <a:endParaRPr kumimoji="0" lang="en-US" altLang="x-none" sz="2000" b="0" i="0" u="none" strike="noStrike" cap="none" normalizeH="0" baseline="0" dirty="0">
                        <a:ln>
                          <a:noFill/>
                        </a:ln>
                        <a:solidFill>
                          <a:srgbClr val="000000"/>
                        </a:solidFill>
                        <a:effectLst/>
                        <a:latin typeface="+mn-lt"/>
                        <a:ea typeface="ＭＳ Ｐゴシック"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mn-lt"/>
                          <a:ea typeface="ＭＳ Ｐゴシック" charset="-128"/>
                        </a:rPr>
                        <a:t>11,2%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bl>
          </a:graphicData>
        </a:graphic>
      </p:graphicFrame>
      <p:sp>
        <p:nvSpPr>
          <p:cNvPr id="74818" name="Rectangle 11">
            <a:extLst>
              <a:ext uri="{FF2B5EF4-FFF2-40B4-BE49-F238E27FC236}">
                <a16:creationId xmlns:a16="http://schemas.microsoft.com/office/drawing/2014/main" id="{0C53E400-262F-E749-B35B-046D83765376}"/>
              </a:ext>
            </a:extLst>
          </p:cNvPr>
          <p:cNvSpPr>
            <a:spLocks noChangeArrowheads="1"/>
          </p:cNvSpPr>
          <p:nvPr/>
        </p:nvSpPr>
        <p:spPr bwMode="auto">
          <a:xfrm rot="16200000">
            <a:off x="-3467894" y="3366294"/>
            <a:ext cx="86598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
                <a:srgbClr val="D42E12"/>
              </a:buClr>
              <a:buSzPct val="90000"/>
              <a:buFont typeface="Arial" panose="020B0604020202020204" pitchFamily="34" charset="0"/>
              <a:buNone/>
            </a:pPr>
            <a:r>
              <a:rPr lang="en-AU" altLang="es-ES" sz="1800" u="none" dirty="0">
                <a:solidFill>
                  <a:srgbClr val="7E7C78"/>
                </a:solidFill>
                <a:latin typeface="Arial" panose="020B0604020202020204" pitchFamily="34" charset="0"/>
              </a:rPr>
              <a:t>* </a:t>
            </a:r>
            <a:r>
              <a:rPr lang="en-AU" altLang="es-ES" sz="1800" b="0" u="none" dirty="0">
                <a:solidFill>
                  <a:srgbClr val="7E7C78"/>
                </a:solidFill>
                <a:latin typeface="Arial" panose="020B0604020202020204" pitchFamily="34" charset="0"/>
              </a:rPr>
              <a:t>Poverty gap reduction </a:t>
            </a:r>
            <a:r>
              <a:rPr lang="en-AU" altLang="es-ES" sz="1800" u="none" dirty="0">
                <a:solidFill>
                  <a:srgbClr val="7E7C78"/>
                </a:solidFill>
                <a:latin typeface="Arial" panose="020B0604020202020204" pitchFamily="34" charset="0"/>
              </a:rPr>
              <a:t>for the beneficiaries</a:t>
            </a:r>
          </a:p>
        </p:txBody>
      </p:sp>
      <p:sp>
        <p:nvSpPr>
          <p:cNvPr id="6" name="Rectangle 4">
            <a:extLst>
              <a:ext uri="{FF2B5EF4-FFF2-40B4-BE49-F238E27FC236}">
                <a16:creationId xmlns:a16="http://schemas.microsoft.com/office/drawing/2014/main" id="{DA7DBBD8-E8A8-FC48-B65C-DC1BEFFFCFE4}"/>
              </a:ext>
            </a:extLst>
          </p:cNvPr>
          <p:cNvSpPr txBox="1">
            <a:spLocks noChangeArrowheads="1"/>
          </p:cNvSpPr>
          <p:nvPr/>
        </p:nvSpPr>
        <p:spPr bwMode="auto">
          <a:xfrm>
            <a:off x="762000" y="620688"/>
            <a:ext cx="4191000"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4000" u="none" dirty="0">
                <a:solidFill>
                  <a:srgbClr val="CC0000"/>
                </a:solidFill>
                <a:latin typeface="Arial" panose="020B0604020202020204" pitchFamily="34" charset="0"/>
              </a:rPr>
              <a:t>Program results</a:t>
            </a:r>
          </a:p>
        </p:txBody>
      </p:sp>
      <p:sp>
        <p:nvSpPr>
          <p:cNvPr id="7" name="Rectangle 4">
            <a:extLst>
              <a:ext uri="{FF2B5EF4-FFF2-40B4-BE49-F238E27FC236}">
                <a16:creationId xmlns:a16="http://schemas.microsoft.com/office/drawing/2014/main" id="{57EB9CF8-8B2A-A543-B498-19F003A04A4A}"/>
              </a:ext>
            </a:extLst>
          </p:cNvPr>
          <p:cNvSpPr txBox="1">
            <a:spLocks noChangeArrowheads="1"/>
          </p:cNvSpPr>
          <p:nvPr/>
        </p:nvSpPr>
        <p:spPr bwMode="auto">
          <a:xfrm>
            <a:off x="4935096" y="76470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Child poverty </a:t>
            </a:r>
            <a:r>
              <a:rPr lang="en-AU" altLang="es-ES" sz="2800" u="none" dirty="0">
                <a:solidFill>
                  <a:srgbClr val="CC0000"/>
                </a:solidFill>
                <a:latin typeface="Arial" panose="020B0604020202020204" pitchFamily="34" charset="0"/>
              </a:rPr>
              <a:t>gap</a:t>
            </a:r>
            <a:r>
              <a:rPr lang="en-AU" altLang="es-ES" sz="2800" b="0" u="none" dirty="0">
                <a:solidFill>
                  <a:srgbClr val="CC0000"/>
                </a:solidFill>
                <a:latin typeface="Arial" panose="020B0604020202020204" pitchFamily="34" charset="0"/>
              </a:rPr>
              <a:t> reduction</a:t>
            </a:r>
          </a:p>
        </p:txBody>
      </p:sp>
    </p:spTree>
    <p:extLst>
      <p:ext uri="{BB962C8B-B14F-4D97-AF65-F5344CB8AC3E}">
        <p14:creationId xmlns:p14="http://schemas.microsoft.com/office/powerpoint/2010/main" val="2464751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5">
            <a:extLst>
              <a:ext uri="{FF2B5EF4-FFF2-40B4-BE49-F238E27FC236}">
                <a16:creationId xmlns:a16="http://schemas.microsoft.com/office/drawing/2014/main" id="{626215A2-1D96-3244-9ACF-468A2B35C021}"/>
              </a:ext>
            </a:extLst>
          </p:cNvPr>
          <p:cNvSpPr>
            <a:spLocks noChangeArrowheads="1"/>
          </p:cNvSpPr>
          <p:nvPr/>
        </p:nvSpPr>
        <p:spPr bwMode="auto">
          <a:xfrm>
            <a:off x="533400" y="1412875"/>
            <a:ext cx="90995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90000"/>
              </a:lnSpc>
              <a:spcAft>
                <a:spcPts val="600"/>
              </a:spcAft>
              <a:buSzPct val="90000"/>
              <a:buFont typeface="Calibri" panose="020F0502020204030204" pitchFamily="34" charset="0"/>
              <a:buAutoNum type="arabicPeriod"/>
            </a:pPr>
            <a:r>
              <a:rPr lang="en-AU" altLang="es-ES" sz="2400" b="0" u="none" dirty="0">
                <a:solidFill>
                  <a:srgbClr val="6C6C6C"/>
                </a:solidFill>
                <a:latin typeface="Arial" panose="020B0604020202020204" pitchFamily="34" charset="0"/>
              </a:rPr>
              <a:t>The </a:t>
            </a:r>
            <a:r>
              <a:rPr lang="en-AU" altLang="es-ES" sz="2400" u="none" dirty="0">
                <a:solidFill>
                  <a:srgbClr val="6C6C6C"/>
                </a:solidFill>
                <a:latin typeface="Arial" panose="020B0604020202020204" pitchFamily="34" charset="0"/>
              </a:rPr>
              <a:t>poverty gap </a:t>
            </a:r>
            <a:r>
              <a:rPr lang="en-AU" altLang="es-ES" sz="2400" b="0" u="none" dirty="0">
                <a:solidFill>
                  <a:srgbClr val="6C6C6C"/>
                </a:solidFill>
                <a:latin typeface="Arial" panose="020B0604020202020204" pitchFamily="34" charset="0"/>
              </a:rPr>
              <a:t>for all families with children in Barcelona is </a:t>
            </a:r>
            <a:r>
              <a:rPr lang="en-AU" altLang="es-ES" sz="2400" u="none" dirty="0">
                <a:solidFill>
                  <a:srgbClr val="6C6C6C"/>
                </a:solidFill>
                <a:latin typeface="Arial" panose="020B0604020202020204" pitchFamily="34" charset="0"/>
              </a:rPr>
              <a:t>478,8 M€</a:t>
            </a:r>
            <a:r>
              <a:rPr lang="en-AU" altLang="es-ES" sz="2400" b="0" u="none" dirty="0">
                <a:solidFill>
                  <a:srgbClr val="6C6C6C"/>
                </a:solidFill>
                <a:latin typeface="Arial" panose="020B0604020202020204" pitchFamily="34" charset="0"/>
              </a:rPr>
              <a:t>. The program implies a reduction of </a:t>
            </a:r>
            <a:r>
              <a:rPr lang="en-AU" altLang="es-ES" sz="2400" u="none" dirty="0">
                <a:solidFill>
                  <a:srgbClr val="6C6C6C"/>
                </a:solidFill>
                <a:latin typeface="Arial" panose="020B0604020202020204" pitchFamily="34" charset="0"/>
              </a:rPr>
              <a:t>3,6%</a:t>
            </a:r>
            <a:r>
              <a:rPr lang="en-AU" altLang="es-ES" sz="2400" b="0" u="none" dirty="0">
                <a:solidFill>
                  <a:srgbClr val="6C6C6C"/>
                </a:solidFill>
                <a:latin typeface="Arial" panose="020B0604020202020204" pitchFamily="34" charset="0"/>
              </a:rPr>
              <a:t>. Additional 461,6 M€ would be required to eradicate child poverty in the city.</a:t>
            </a:r>
          </a:p>
          <a:p>
            <a:pPr algn="just" eaLnBrk="1" hangingPunct="1">
              <a:lnSpc>
                <a:spcPct val="90000"/>
              </a:lnSpc>
              <a:spcAft>
                <a:spcPts val="600"/>
              </a:spcAft>
              <a:buSzPct val="90000"/>
              <a:buFont typeface="Calibri" panose="020F0502020204030204" pitchFamily="34" charset="0"/>
              <a:buAutoNum type="arabicPeriod"/>
            </a:pPr>
            <a:r>
              <a:rPr lang="en-AU" altLang="es-ES" sz="2400" b="0" u="none" dirty="0">
                <a:solidFill>
                  <a:srgbClr val="6C6C6C"/>
                </a:solidFill>
                <a:latin typeface="Arial" panose="020B0604020202020204" pitchFamily="34" charset="0"/>
              </a:rPr>
              <a:t>The </a:t>
            </a:r>
            <a:r>
              <a:rPr lang="en-AU" altLang="es-ES" sz="2400" u="none" dirty="0">
                <a:solidFill>
                  <a:srgbClr val="6C6C6C"/>
                </a:solidFill>
                <a:latin typeface="Arial" panose="020B0604020202020204" pitchFamily="34" charset="0"/>
              </a:rPr>
              <a:t>severe</a:t>
            </a:r>
            <a:r>
              <a:rPr lang="en-AU" altLang="es-ES" sz="2400" b="0" u="none" dirty="0">
                <a:solidFill>
                  <a:srgbClr val="6C6C6C"/>
                </a:solidFill>
                <a:latin typeface="Arial" panose="020B0604020202020204" pitchFamily="34" charset="0"/>
              </a:rPr>
              <a:t> </a:t>
            </a:r>
            <a:r>
              <a:rPr lang="en-AU" altLang="es-ES" sz="2400" u="none" dirty="0">
                <a:solidFill>
                  <a:srgbClr val="6C6C6C"/>
                </a:solidFill>
                <a:latin typeface="Arial" panose="020B0604020202020204" pitchFamily="34" charset="0"/>
              </a:rPr>
              <a:t>poverty gap </a:t>
            </a:r>
            <a:r>
              <a:rPr lang="en-AU" altLang="es-ES" sz="2400" b="0" u="none" dirty="0">
                <a:solidFill>
                  <a:srgbClr val="6C6C6C"/>
                </a:solidFill>
                <a:latin typeface="Arial" panose="020B0604020202020204" pitchFamily="34" charset="0"/>
              </a:rPr>
              <a:t>for all families with children in Barcelona is </a:t>
            </a:r>
            <a:r>
              <a:rPr lang="en-AU" altLang="es-ES" sz="2400" u="none" dirty="0">
                <a:solidFill>
                  <a:srgbClr val="6C6C6C"/>
                </a:solidFill>
                <a:latin typeface="Arial" panose="020B0604020202020204" pitchFamily="34" charset="0"/>
              </a:rPr>
              <a:t>119,6 M€</a:t>
            </a:r>
            <a:r>
              <a:rPr lang="en-AU" altLang="es-ES" sz="2400" b="0" u="none" dirty="0">
                <a:solidFill>
                  <a:srgbClr val="6C6C6C"/>
                </a:solidFill>
                <a:latin typeface="Arial" panose="020B0604020202020204" pitchFamily="34" charset="0"/>
              </a:rPr>
              <a:t>. The program implies a reduction of </a:t>
            </a:r>
            <a:r>
              <a:rPr lang="en-AU" altLang="es-ES" sz="2400" u="none" dirty="0">
                <a:solidFill>
                  <a:srgbClr val="6C6C6C"/>
                </a:solidFill>
                <a:latin typeface="Arial" panose="020B0604020202020204" pitchFamily="34" charset="0"/>
              </a:rPr>
              <a:t>11,1%. </a:t>
            </a:r>
            <a:r>
              <a:rPr lang="en-AU" altLang="es-ES" sz="2400" b="0" u="none" dirty="0">
                <a:solidFill>
                  <a:srgbClr val="6C6C6C"/>
                </a:solidFill>
                <a:latin typeface="Arial" panose="020B0604020202020204" pitchFamily="34" charset="0"/>
              </a:rPr>
              <a:t>Additional 106,3 M€ would be required to eradicate severe child poverty in the city.</a:t>
            </a:r>
          </a:p>
          <a:p>
            <a:pPr algn="just" eaLnBrk="1" hangingPunct="1">
              <a:lnSpc>
                <a:spcPct val="90000"/>
              </a:lnSpc>
              <a:spcAft>
                <a:spcPts val="600"/>
              </a:spcAft>
              <a:buSzPct val="90000"/>
              <a:buFont typeface="Calibri" panose="020F0502020204030204" pitchFamily="34" charset="0"/>
              <a:buAutoNum type="arabicPeriod"/>
            </a:pPr>
            <a:r>
              <a:rPr lang="en-AU" altLang="es-ES" sz="2400" b="0" u="none" dirty="0">
                <a:solidFill>
                  <a:srgbClr val="6C6C6C"/>
                </a:solidFill>
                <a:latin typeface="Arial" panose="020B0604020202020204" pitchFamily="34" charset="0"/>
              </a:rPr>
              <a:t>Using the 2018 average benefit (907,1 € per year and child), additional 48,9 M€ would be required to cover all infants at risk of poverty, 17,9 M€ to cover all infants at risk of severe poverty, and 40,4 M€ to cover all infants in absolute poverty.</a:t>
            </a:r>
            <a:endParaRPr lang="en-AU" altLang="es-ES" sz="2400" u="none" dirty="0">
              <a:solidFill>
                <a:srgbClr val="6C6C6C"/>
              </a:solidFill>
              <a:latin typeface="Arial" panose="020B0604020202020204" pitchFamily="34" charset="0"/>
            </a:endParaRPr>
          </a:p>
          <a:p>
            <a:pPr algn="just" eaLnBrk="1" hangingPunct="1">
              <a:lnSpc>
                <a:spcPct val="90000"/>
              </a:lnSpc>
              <a:spcAft>
                <a:spcPts val="600"/>
              </a:spcAft>
              <a:buSzPct val="90000"/>
              <a:buFont typeface="Calibri" panose="020F0502020204030204" pitchFamily="34" charset="0"/>
              <a:buAutoNum type="arabicPeriod"/>
            </a:pPr>
            <a:endParaRPr lang="ca-ES" altLang="es-ES" sz="2400" u="none" dirty="0">
              <a:solidFill>
                <a:srgbClr val="6C6C6C"/>
              </a:solidFill>
              <a:latin typeface="Arial" panose="020B0604020202020204" pitchFamily="34" charset="0"/>
            </a:endParaRPr>
          </a:p>
        </p:txBody>
      </p:sp>
      <p:sp>
        <p:nvSpPr>
          <p:cNvPr id="5" name="Rectangle 4">
            <a:extLst>
              <a:ext uri="{FF2B5EF4-FFF2-40B4-BE49-F238E27FC236}">
                <a16:creationId xmlns:a16="http://schemas.microsoft.com/office/drawing/2014/main" id="{67CE29B6-0750-F24F-B4F2-48532FD968C6}"/>
              </a:ext>
            </a:extLst>
          </p:cNvPr>
          <p:cNvSpPr txBox="1">
            <a:spLocks noChangeArrowheads="1"/>
          </p:cNvSpPr>
          <p:nvPr/>
        </p:nvSpPr>
        <p:spPr bwMode="auto">
          <a:xfrm>
            <a:off x="2864768" y="692696"/>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Child poverty </a:t>
            </a:r>
            <a:r>
              <a:rPr lang="en-AU" altLang="es-ES" sz="2800" u="none" dirty="0">
                <a:solidFill>
                  <a:srgbClr val="CC0000"/>
                </a:solidFill>
                <a:latin typeface="Arial" panose="020B0604020202020204" pitchFamily="34" charset="0"/>
              </a:rPr>
              <a:t>gap</a:t>
            </a:r>
            <a:r>
              <a:rPr lang="en-AU" altLang="es-ES" sz="2800" b="0" u="none" dirty="0">
                <a:solidFill>
                  <a:srgbClr val="CC0000"/>
                </a:solidFill>
                <a:latin typeface="Arial" panose="020B0604020202020204" pitchFamily="34" charset="0"/>
              </a:rPr>
              <a:t> reduction</a:t>
            </a:r>
          </a:p>
        </p:txBody>
      </p:sp>
    </p:spTree>
    <p:extLst>
      <p:ext uri="{BB962C8B-B14F-4D97-AF65-F5344CB8AC3E}">
        <p14:creationId xmlns:p14="http://schemas.microsoft.com/office/powerpoint/2010/main" val="109776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5">
            <a:extLst>
              <a:ext uri="{FF2B5EF4-FFF2-40B4-BE49-F238E27FC236}">
                <a16:creationId xmlns:a16="http://schemas.microsoft.com/office/drawing/2014/main" id="{3EAF033E-3AE7-E547-A1A8-E31887257307}"/>
              </a:ext>
            </a:extLst>
          </p:cNvPr>
          <p:cNvSpPr>
            <a:spLocks noChangeArrowheads="1"/>
          </p:cNvSpPr>
          <p:nvPr/>
        </p:nvSpPr>
        <p:spPr bwMode="auto">
          <a:xfrm>
            <a:off x="533400" y="1268760"/>
            <a:ext cx="85963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90000"/>
              </a:lnSpc>
              <a:spcAft>
                <a:spcPts val="600"/>
              </a:spcAft>
              <a:buSzPct val="90000"/>
              <a:buFont typeface="Calibri" panose="020F0502020204030204" pitchFamily="34" charset="0"/>
              <a:buAutoNum type="arabicPeriod"/>
            </a:pPr>
            <a:r>
              <a:rPr lang="en-AU" altLang="es-ES" sz="2400" b="0" u="none" dirty="0">
                <a:solidFill>
                  <a:srgbClr val="6C6C6C"/>
                </a:solidFill>
                <a:latin typeface="Arial" panose="020B0604020202020204" pitchFamily="34" charset="0"/>
              </a:rPr>
              <a:t>Obviously, the </a:t>
            </a:r>
            <a:r>
              <a:rPr lang="en-AU" altLang="es-ES" sz="2400" u="none" dirty="0">
                <a:solidFill>
                  <a:srgbClr val="6C6C6C"/>
                </a:solidFill>
                <a:latin typeface="Arial" panose="020B0604020202020204" pitchFamily="34" charset="0"/>
              </a:rPr>
              <a:t>benefit’s impact on household income is not mechanistic</a:t>
            </a:r>
            <a:r>
              <a:rPr lang="en-AU" altLang="es-ES" sz="2400" b="0" u="none" dirty="0">
                <a:solidFill>
                  <a:srgbClr val="6C6C6C"/>
                </a:solidFill>
                <a:latin typeface="Arial" panose="020B0604020202020204" pitchFamily="34" charset="0"/>
              </a:rPr>
              <a:t>. Actual benefits and expectations of future benefits may alter recipients’ work behaviour, which may in turn:</a:t>
            </a:r>
          </a:p>
          <a:p>
            <a:pPr lvl="1" algn="just" eaLnBrk="1" hangingPunct="1">
              <a:lnSpc>
                <a:spcPct val="90000"/>
              </a:lnSpc>
              <a:spcAft>
                <a:spcPts val="600"/>
              </a:spcAft>
              <a:buSzPct val="90000"/>
              <a:buFontTx/>
              <a:buChar char="•"/>
            </a:pPr>
            <a:r>
              <a:rPr lang="en-AU" altLang="es-ES" sz="2400" u="none" dirty="0">
                <a:solidFill>
                  <a:srgbClr val="6C6C6C"/>
                </a:solidFill>
                <a:latin typeface="Arial" panose="020B0604020202020204" pitchFamily="34" charset="0"/>
              </a:rPr>
              <a:t>Reduce income, </a:t>
            </a:r>
            <a:r>
              <a:rPr lang="en-AU" altLang="es-ES" sz="2400" b="0" u="none" dirty="0">
                <a:solidFill>
                  <a:srgbClr val="6C6C6C"/>
                </a:solidFill>
                <a:latin typeface="Arial" panose="020B0604020202020204" pitchFamily="34" charset="0"/>
              </a:rPr>
              <a:t>if they work less because they have already secured the income from the benefit and/or because they (often correctly) fear that they will lose their right to the benefit if their work income increases too much.</a:t>
            </a:r>
          </a:p>
          <a:p>
            <a:pPr lvl="1" algn="just" eaLnBrk="1" hangingPunct="1">
              <a:lnSpc>
                <a:spcPct val="90000"/>
              </a:lnSpc>
              <a:spcAft>
                <a:spcPts val="600"/>
              </a:spcAft>
              <a:buSzPct val="90000"/>
              <a:buFontTx/>
              <a:buChar char="•"/>
            </a:pPr>
            <a:r>
              <a:rPr lang="en-AU" altLang="es-ES" sz="2400" u="none" dirty="0">
                <a:solidFill>
                  <a:srgbClr val="6C6C6C"/>
                </a:solidFill>
                <a:latin typeface="Arial" panose="020B0604020202020204" pitchFamily="34" charset="0"/>
              </a:rPr>
              <a:t>Increase income</a:t>
            </a:r>
            <a:r>
              <a:rPr lang="en-AU" altLang="es-ES" sz="2400" b="0" u="none" dirty="0">
                <a:solidFill>
                  <a:srgbClr val="6C6C6C"/>
                </a:solidFill>
                <a:latin typeface="Arial" panose="020B0604020202020204" pitchFamily="34" charset="0"/>
              </a:rPr>
              <a:t>. If basic needs are covered by the benefit, time is released to look for a (better) job or get into training programs.</a:t>
            </a:r>
          </a:p>
          <a:p>
            <a:pPr marL="457200" lvl="1" indent="-457200" algn="just" eaLnBrk="1" hangingPunct="1">
              <a:lnSpc>
                <a:spcPct val="90000"/>
              </a:lnSpc>
              <a:spcAft>
                <a:spcPts val="600"/>
              </a:spcAft>
              <a:buSzPct val="90000"/>
              <a:buFont typeface="+mj-lt"/>
              <a:buAutoNum type="arabicPeriod" startAt="2"/>
            </a:pPr>
            <a:r>
              <a:rPr lang="en-AU" altLang="es-ES" sz="2400" b="0" u="none" dirty="0">
                <a:solidFill>
                  <a:srgbClr val="6C6C6C"/>
                </a:solidFill>
                <a:latin typeface="Arial" panose="020B0604020202020204" pitchFamily="34" charset="0"/>
              </a:rPr>
              <a:t>We do not know the benefit’s impact on household expenses or on children’s wellbeing.  </a:t>
            </a:r>
          </a:p>
        </p:txBody>
      </p:sp>
      <p:sp>
        <p:nvSpPr>
          <p:cNvPr id="5" name="Rectangle 4">
            <a:extLst>
              <a:ext uri="{FF2B5EF4-FFF2-40B4-BE49-F238E27FC236}">
                <a16:creationId xmlns:a16="http://schemas.microsoft.com/office/drawing/2014/main" id="{4E99633A-3EE2-2C45-9965-A3A739D9985C}"/>
              </a:ext>
            </a:extLst>
          </p:cNvPr>
          <p:cNvSpPr txBox="1">
            <a:spLocks noChangeArrowheads="1"/>
          </p:cNvSpPr>
          <p:nvPr/>
        </p:nvSpPr>
        <p:spPr bwMode="auto">
          <a:xfrm>
            <a:off x="4935096" y="764704"/>
            <a:ext cx="4626416" cy="576064"/>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2800" b="0" u="none" dirty="0">
                <a:solidFill>
                  <a:srgbClr val="CC0000"/>
                </a:solidFill>
                <a:latin typeface="Arial" panose="020B0604020202020204" pitchFamily="34" charset="0"/>
              </a:rPr>
              <a:t>Limitations</a:t>
            </a:r>
          </a:p>
        </p:txBody>
      </p:sp>
    </p:spTree>
    <p:extLst>
      <p:ext uri="{BB962C8B-B14F-4D97-AF65-F5344CB8AC3E}">
        <p14:creationId xmlns:p14="http://schemas.microsoft.com/office/powerpoint/2010/main" val="399797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a:extLst>
              <a:ext uri="{FF2B5EF4-FFF2-40B4-BE49-F238E27FC236}">
                <a16:creationId xmlns:a16="http://schemas.microsoft.com/office/drawing/2014/main" id="{47FAAE90-160F-5345-8A88-510C244435B9}"/>
              </a:ext>
            </a:extLst>
          </p:cNvPr>
          <p:cNvSpPr txBox="1">
            <a:spLocks noChangeArrowheads="1"/>
          </p:cNvSpPr>
          <p:nvPr/>
        </p:nvSpPr>
        <p:spPr bwMode="auto">
          <a:xfrm>
            <a:off x="838200" y="685800"/>
            <a:ext cx="85074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es-ES" sz="4000" u="none" dirty="0" err="1">
                <a:solidFill>
                  <a:srgbClr val="CC0000"/>
                </a:solidFill>
                <a:latin typeface="Arial" panose="020B0604020202020204" pitchFamily="34" charset="0"/>
              </a:rPr>
              <a:t>Recommendations</a:t>
            </a:r>
            <a:endParaRPr lang="ca-ES" altLang="es-ES" sz="4000" u="none" dirty="0">
              <a:solidFill>
                <a:srgbClr val="CC0000"/>
              </a:solidFill>
              <a:latin typeface="Arial" panose="020B0604020202020204" pitchFamily="34" charset="0"/>
            </a:endParaRPr>
          </a:p>
        </p:txBody>
      </p:sp>
      <p:sp>
        <p:nvSpPr>
          <p:cNvPr id="4" name="Rectangle 35">
            <a:extLst>
              <a:ext uri="{FF2B5EF4-FFF2-40B4-BE49-F238E27FC236}">
                <a16:creationId xmlns:a16="http://schemas.microsoft.com/office/drawing/2014/main" id="{C5F41AB4-425A-3842-A6F3-22A8BBF4F251}"/>
              </a:ext>
            </a:extLst>
          </p:cNvPr>
          <p:cNvSpPr>
            <a:spLocks noChangeArrowheads="1"/>
          </p:cNvSpPr>
          <p:nvPr/>
        </p:nvSpPr>
        <p:spPr bwMode="auto">
          <a:xfrm>
            <a:off x="533400" y="1340768"/>
            <a:ext cx="902811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22350" indent="-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90000"/>
              </a:lnSpc>
              <a:spcAft>
                <a:spcPts val="1500"/>
              </a:spcAft>
              <a:buSzPct val="90000"/>
              <a:buFont typeface="+mj-lt"/>
              <a:buAutoNum type="arabicPeriod"/>
            </a:pPr>
            <a:r>
              <a:rPr lang="en-AU" altLang="es-ES" sz="2400" u="none" dirty="0">
                <a:solidFill>
                  <a:srgbClr val="6C6C6C"/>
                </a:solidFill>
                <a:latin typeface="Arial" panose="020B0604020202020204" pitchFamily="34" charset="0"/>
              </a:rPr>
              <a:t>Stop reacting to budget constraints with uniform benefit caps </a:t>
            </a:r>
            <a:r>
              <a:rPr lang="en-AU" altLang="es-ES" sz="2400" b="0" u="none" dirty="0">
                <a:solidFill>
                  <a:srgbClr val="6C6C6C"/>
                </a:solidFill>
                <a:latin typeface="Arial" panose="020B0604020202020204" pitchFamily="34" charset="0"/>
              </a:rPr>
              <a:t>that affect equally a rather heterogenous population of recipients. Instead: </a:t>
            </a:r>
            <a:endParaRPr lang="en-AU" altLang="es-ES" sz="2400" u="none" dirty="0">
              <a:solidFill>
                <a:srgbClr val="6C6C6C"/>
              </a:solidFill>
              <a:latin typeface="Arial" panose="020B0604020202020204" pitchFamily="34" charset="0"/>
            </a:endParaRPr>
          </a:p>
          <a:p>
            <a:pPr lvl="1" algn="just" eaLnBrk="1" hangingPunct="1">
              <a:lnSpc>
                <a:spcPct val="90000"/>
              </a:lnSpc>
              <a:spcAft>
                <a:spcPts val="800"/>
              </a:spcAft>
              <a:buSzPct val="90000"/>
              <a:buFont typeface="Arial" panose="020B0604020202020204" pitchFamily="34" charset="0"/>
              <a:buChar char="•"/>
            </a:pPr>
            <a:r>
              <a:rPr lang="en-AU" altLang="es-ES" sz="2000" u="none" dirty="0">
                <a:solidFill>
                  <a:srgbClr val="6C6C6C"/>
                </a:solidFill>
                <a:latin typeface="Arial" panose="020B0604020202020204" pitchFamily="34" charset="0"/>
              </a:rPr>
              <a:t>Focus and reduce the target population: </a:t>
            </a:r>
            <a:r>
              <a:rPr lang="en-AU" altLang="es-ES" sz="2000" b="0" u="none" dirty="0">
                <a:solidFill>
                  <a:srgbClr val="6C6C6C"/>
                </a:solidFill>
                <a:latin typeface="Arial" panose="020B0604020202020204" pitchFamily="34" charset="0"/>
              </a:rPr>
              <a:t>which families are more in need of an unconditional and regular financial aid, detached from the relationship and discretional decisions of social care workers? (not necessarily the poorest, since other forms and sources of aid are available; focus on social eligibility criteria?)</a:t>
            </a:r>
          </a:p>
          <a:p>
            <a:pPr lvl="1" algn="just" eaLnBrk="1" hangingPunct="1">
              <a:lnSpc>
                <a:spcPct val="90000"/>
              </a:lnSpc>
              <a:spcAft>
                <a:spcPts val="800"/>
              </a:spcAft>
              <a:buSzPct val="90000"/>
              <a:buFont typeface="Arial" panose="020B0604020202020204" pitchFamily="34" charset="0"/>
              <a:buChar char="•"/>
            </a:pPr>
            <a:r>
              <a:rPr lang="en-AU" altLang="es-ES" sz="2000" u="none" dirty="0">
                <a:solidFill>
                  <a:srgbClr val="6C6C6C"/>
                </a:solidFill>
                <a:latin typeface="Arial" panose="020B0604020202020204" pitchFamily="34" charset="0"/>
              </a:rPr>
              <a:t>Phase out the benefit</a:t>
            </a:r>
            <a:r>
              <a:rPr lang="en-AU" altLang="es-ES" sz="2000" b="0" u="none" dirty="0">
                <a:solidFill>
                  <a:srgbClr val="6C6C6C"/>
                </a:solidFill>
                <a:latin typeface="Arial" panose="020B0604020202020204" pitchFamily="34" charset="0"/>
              </a:rPr>
              <a:t>, based on family income (3 or 4 levels)</a:t>
            </a:r>
          </a:p>
          <a:p>
            <a:pPr lvl="1" algn="just" eaLnBrk="1" hangingPunct="1">
              <a:lnSpc>
                <a:spcPct val="90000"/>
              </a:lnSpc>
              <a:spcAft>
                <a:spcPts val="800"/>
              </a:spcAft>
              <a:buSzPct val="90000"/>
              <a:buFont typeface="Arial" panose="020B0604020202020204" pitchFamily="34" charset="0"/>
              <a:buChar char="•"/>
            </a:pPr>
            <a:endParaRPr lang="en-AU" altLang="es-ES" sz="800" b="0" u="none" dirty="0">
              <a:solidFill>
                <a:srgbClr val="6C6C6C"/>
              </a:solidFill>
              <a:latin typeface="Arial" panose="020B0604020202020204" pitchFamily="34" charset="0"/>
            </a:endParaRPr>
          </a:p>
          <a:p>
            <a:pPr marL="457200" lvl="1" algn="just" eaLnBrk="1" hangingPunct="1">
              <a:lnSpc>
                <a:spcPct val="90000"/>
              </a:lnSpc>
              <a:spcAft>
                <a:spcPts val="1500"/>
              </a:spcAft>
              <a:buSzPct val="90000"/>
              <a:buFont typeface="Calibri" panose="020F0502020204030204" pitchFamily="34" charset="0"/>
              <a:buAutoNum type="arabicPeriod" startAt="2"/>
            </a:pPr>
            <a:r>
              <a:rPr lang="en-AU" altLang="es-ES" sz="2400" u="none" dirty="0">
                <a:solidFill>
                  <a:srgbClr val="6C6C6C"/>
                </a:solidFill>
                <a:latin typeface="Arial" panose="020B0604020202020204" pitchFamily="34" charset="0"/>
              </a:rPr>
              <a:t>Specify in the call how the family income is computed</a:t>
            </a:r>
            <a:r>
              <a:rPr lang="en-AU" altLang="es-ES" sz="2400" b="0" u="none" dirty="0">
                <a:solidFill>
                  <a:srgbClr val="6C6C6C"/>
                </a:solidFill>
                <a:latin typeface="Arial" panose="020B0604020202020204" pitchFamily="34" charset="0"/>
              </a:rPr>
              <a:t>, and ideally adjust the procedure to other financial aid programs aimed at the same target population, such as meal grants</a:t>
            </a:r>
          </a:p>
          <a:p>
            <a:pPr lvl="1" algn="just" eaLnBrk="1" hangingPunct="1">
              <a:lnSpc>
                <a:spcPct val="90000"/>
              </a:lnSpc>
              <a:spcAft>
                <a:spcPts val="800"/>
              </a:spcAft>
              <a:buSzPct val="90000"/>
              <a:buFont typeface="Arial" panose="020B0604020202020204" pitchFamily="34" charset="0"/>
              <a:buChar char="•"/>
            </a:pPr>
            <a:endParaRPr lang="en-AU" altLang="es-ES" sz="2000" b="0" u="none" dirty="0">
              <a:solidFill>
                <a:srgbClr val="6C6C6C"/>
              </a:solidFill>
              <a:latin typeface="Arial" panose="020B0604020202020204" pitchFamily="34" charset="0"/>
            </a:endParaRPr>
          </a:p>
          <a:p>
            <a:pPr algn="just" eaLnBrk="1" hangingPunct="1">
              <a:lnSpc>
                <a:spcPct val="90000"/>
              </a:lnSpc>
              <a:spcAft>
                <a:spcPts val="1500"/>
              </a:spcAft>
              <a:buSzPct val="90000"/>
              <a:buFont typeface="Calibri" panose="020F0502020204030204" pitchFamily="34" charset="0"/>
              <a:buAutoNum type="arabicPeriod"/>
            </a:pPr>
            <a:endParaRPr lang="en-AU" altLang="es-ES" sz="2400" b="0" u="none" dirty="0">
              <a:solidFill>
                <a:srgbClr val="6C6C6C"/>
              </a:solidFill>
              <a:latin typeface="Arial" panose="020B0604020202020204" pitchFamily="34" charset="0"/>
            </a:endParaRPr>
          </a:p>
        </p:txBody>
      </p:sp>
    </p:spTree>
    <p:extLst>
      <p:ext uri="{BB962C8B-B14F-4D97-AF65-F5344CB8AC3E}">
        <p14:creationId xmlns:p14="http://schemas.microsoft.com/office/powerpoint/2010/main" val="1736399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a:extLst>
              <a:ext uri="{FF2B5EF4-FFF2-40B4-BE49-F238E27FC236}">
                <a16:creationId xmlns:a16="http://schemas.microsoft.com/office/drawing/2014/main" id="{53EB00C0-8816-614B-A45D-44119DCA8020}"/>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Program design evolution</a:t>
            </a:r>
            <a:endParaRPr lang="en-US" altLang="es-ES" sz="4000" b="0" u="none" dirty="0">
              <a:solidFill>
                <a:srgbClr val="CC0000"/>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6565E96D-913C-8142-855D-9BAA40087438}"/>
              </a:ext>
            </a:extLst>
          </p:cNvPr>
          <p:cNvGraphicFramePr>
            <a:graphicFrameLocks noGrp="1"/>
          </p:cNvGraphicFramePr>
          <p:nvPr/>
        </p:nvGraphicFramePr>
        <p:xfrm>
          <a:off x="308768" y="1428741"/>
          <a:ext cx="9288464" cy="4988815"/>
        </p:xfrm>
        <a:graphic>
          <a:graphicData uri="http://schemas.openxmlformats.org/drawingml/2006/table">
            <a:tbl>
              <a:tblPr firstRow="1" bandRow="1">
                <a:tableStyleId>{5C22544A-7EE6-4342-B048-85BDC9FD1C3A}</a:tableStyleId>
              </a:tblPr>
              <a:tblGrid>
                <a:gridCol w="647503">
                  <a:extLst>
                    <a:ext uri="{9D8B030D-6E8A-4147-A177-3AD203B41FA5}">
                      <a16:colId xmlns:a16="http://schemas.microsoft.com/office/drawing/2014/main" val="1487243019"/>
                    </a:ext>
                  </a:extLst>
                </a:gridCol>
                <a:gridCol w="2160240">
                  <a:extLst>
                    <a:ext uri="{9D8B030D-6E8A-4147-A177-3AD203B41FA5}">
                      <a16:colId xmlns:a16="http://schemas.microsoft.com/office/drawing/2014/main" val="1121952731"/>
                    </a:ext>
                  </a:extLst>
                </a:gridCol>
                <a:gridCol w="1800200">
                  <a:extLst>
                    <a:ext uri="{9D8B030D-6E8A-4147-A177-3AD203B41FA5}">
                      <a16:colId xmlns:a16="http://schemas.microsoft.com/office/drawing/2014/main" val="3798412947"/>
                    </a:ext>
                  </a:extLst>
                </a:gridCol>
                <a:gridCol w="2556569">
                  <a:extLst>
                    <a:ext uri="{9D8B030D-6E8A-4147-A177-3AD203B41FA5}">
                      <a16:colId xmlns:a16="http://schemas.microsoft.com/office/drawing/2014/main" val="2543691134"/>
                    </a:ext>
                  </a:extLst>
                </a:gridCol>
                <a:gridCol w="2123952">
                  <a:extLst>
                    <a:ext uri="{9D8B030D-6E8A-4147-A177-3AD203B41FA5}">
                      <a16:colId xmlns:a16="http://schemas.microsoft.com/office/drawing/2014/main" val="1172277783"/>
                    </a:ext>
                  </a:extLst>
                </a:gridCol>
              </a:tblGrid>
              <a:tr h="602743">
                <a:tc>
                  <a:txBody>
                    <a:bodyPr/>
                    <a:lstStyle/>
                    <a:p>
                      <a:pPr algn="ctr"/>
                      <a:r>
                        <a:rPr lang="en-US" noProof="0" dirty="0"/>
                        <a:t>Year</a:t>
                      </a:r>
                    </a:p>
                  </a:txBody>
                  <a:tcPr marL="91443" marR="91443" anchor="ctr"/>
                </a:tc>
                <a:tc>
                  <a:txBody>
                    <a:bodyPr/>
                    <a:lstStyle/>
                    <a:p>
                      <a:pPr algn="ctr"/>
                      <a:r>
                        <a:rPr lang="en-US" noProof="0" dirty="0"/>
                        <a:t>Social eligibility criteria</a:t>
                      </a:r>
                    </a:p>
                  </a:txBody>
                  <a:tcPr marL="91443" marR="91443" anchor="ctr"/>
                </a:tc>
                <a:tc>
                  <a:txBody>
                    <a:bodyPr/>
                    <a:lstStyle/>
                    <a:p>
                      <a:pPr algn="ctr"/>
                      <a:r>
                        <a:rPr lang="en-US" noProof="0" dirty="0"/>
                        <a:t>Means-test threshold</a:t>
                      </a:r>
                    </a:p>
                  </a:txBody>
                  <a:tcPr marL="91443" marR="91443" anchor="ctr"/>
                </a:tc>
                <a:tc>
                  <a:txBody>
                    <a:bodyPr/>
                    <a:lstStyle/>
                    <a:p>
                      <a:pPr algn="ctr"/>
                      <a:r>
                        <a:rPr lang="en-US" noProof="0" dirty="0"/>
                        <a:t>Amount of financial aid provided</a:t>
                      </a:r>
                    </a:p>
                  </a:txBody>
                  <a:tcPr marL="91443" marR="91443" anchor="ctr"/>
                </a:tc>
                <a:tc>
                  <a:txBody>
                    <a:bodyPr/>
                    <a:lstStyle/>
                    <a:p>
                      <a:pPr algn="ctr"/>
                      <a:r>
                        <a:rPr lang="en-US" noProof="0" dirty="0"/>
                        <a:t>Complement for lone parents</a:t>
                      </a:r>
                    </a:p>
                  </a:txBody>
                  <a:tcPr marL="91443" marR="91443" anchor="ctr"/>
                </a:tc>
                <a:extLst>
                  <a:ext uri="{0D108BD9-81ED-4DB2-BD59-A6C34878D82A}">
                    <a16:rowId xmlns:a16="http://schemas.microsoft.com/office/drawing/2014/main" val="2113284086"/>
                  </a:ext>
                </a:extLst>
              </a:tr>
              <a:tr h="1119380">
                <a:tc>
                  <a:txBody>
                    <a:bodyPr/>
                    <a:lstStyle/>
                    <a:p>
                      <a:pPr algn="ctr"/>
                      <a:r>
                        <a:rPr lang="en-US" b="1" noProof="0"/>
                        <a:t>2015</a:t>
                      </a:r>
                    </a:p>
                  </a:txBody>
                  <a:tcPr marL="91443" marR="91443" anchor="ctr"/>
                </a:tc>
                <a:tc rowSpan="2">
                  <a:txBody>
                    <a:bodyPr/>
                    <a:lstStyle/>
                    <a:p>
                      <a:pPr algn="ctr"/>
                      <a:r>
                        <a:rPr lang="en-US" noProof="0" dirty="0"/>
                        <a:t>Social Services needs assessment</a:t>
                      </a:r>
                    </a:p>
                  </a:txBody>
                  <a:tcPr marL="91443" marR="91443" anchor="ctr">
                    <a:solidFill>
                      <a:srgbClr val="FFFF00">
                        <a:alpha val="25000"/>
                      </a:srgbClr>
                    </a:solidFill>
                  </a:tcPr>
                </a:tc>
                <a:tc>
                  <a:txBody>
                    <a:bodyPr/>
                    <a:lstStyle/>
                    <a:p>
                      <a:pPr algn="ctr"/>
                      <a:r>
                        <a:rPr lang="en-US" noProof="0" dirty="0"/>
                        <a:t>Meal grant beneficiary</a:t>
                      </a:r>
                    </a:p>
                    <a:p>
                      <a:pPr algn="ctr"/>
                      <a:r>
                        <a:rPr lang="en-US" noProof="0" dirty="0"/>
                        <a:t>(f4: &lt;16.451 € per year)</a:t>
                      </a:r>
                    </a:p>
                  </a:txBody>
                  <a:tcPr marL="91443" marR="91443" anchor="ctr">
                    <a:solidFill>
                      <a:schemeClr val="accent1">
                        <a:lumMod val="40000"/>
                        <a:lumOff val="60000"/>
                        <a:alpha val="25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100€ per child &amp; month</a:t>
                      </a:r>
                    </a:p>
                    <a:p>
                      <a:pPr algn="ctr"/>
                      <a:endParaRPr lang="en-US" noProof="0" dirty="0"/>
                    </a:p>
                  </a:txBody>
                  <a:tcPr marL="91443" marR="91443" anchor="ctr">
                    <a:solidFill>
                      <a:srgbClr val="FFFF00">
                        <a:alpha val="25000"/>
                      </a:srgbClr>
                    </a:solidFill>
                  </a:tcPr>
                </a:tc>
                <a:tc rowSpan="2">
                  <a:txBody>
                    <a:bodyPr/>
                    <a:lstStyle/>
                    <a:p>
                      <a:pPr algn="ctr"/>
                      <a:r>
                        <a:rPr lang="en-US" noProof="0" dirty="0"/>
                        <a:t>None</a:t>
                      </a:r>
                    </a:p>
                  </a:txBody>
                  <a:tcPr marL="91443" marR="91443" anchor="ctr">
                    <a:solidFill>
                      <a:srgbClr val="FF0000">
                        <a:alpha val="25000"/>
                      </a:srgbClr>
                    </a:solidFill>
                  </a:tcPr>
                </a:tc>
                <a:extLst>
                  <a:ext uri="{0D108BD9-81ED-4DB2-BD59-A6C34878D82A}">
                    <a16:rowId xmlns:a16="http://schemas.microsoft.com/office/drawing/2014/main" val="1447116929"/>
                  </a:ext>
                </a:extLst>
              </a:tr>
              <a:tr h="344425">
                <a:tc>
                  <a:txBody>
                    <a:bodyPr/>
                    <a:lstStyle/>
                    <a:p>
                      <a:pPr algn="ctr"/>
                      <a:r>
                        <a:rPr lang="en-US" b="1" noProof="0"/>
                        <a:t>2016</a:t>
                      </a:r>
                    </a:p>
                  </a:txBody>
                  <a:tcPr marL="91443" marR="91443" anchor="ctr"/>
                </a:tc>
                <a:tc vMerge="1">
                  <a:txBody>
                    <a:bodyPr/>
                    <a:lstStyle/>
                    <a:p>
                      <a:endParaRPr lang="en-US" noProof="0" dirty="0"/>
                    </a:p>
                  </a:txBody>
                  <a:tcPr marL="91443" marR="91443"/>
                </a:tc>
                <a:tc rowSpan="4">
                  <a:txBody>
                    <a:bodyPr/>
                    <a:lstStyle/>
                    <a:p>
                      <a:pPr algn="ctr"/>
                      <a:r>
                        <a:rPr lang="en-US" noProof="0" dirty="0"/>
                        <a:t>Earnings, from the tax information system </a:t>
                      </a:r>
                    </a:p>
                    <a:p>
                      <a:pPr algn="ctr"/>
                      <a:r>
                        <a:rPr lang="en-US" noProof="0" dirty="0"/>
                        <a:t>(f4: &lt;17.927 € per year)</a:t>
                      </a:r>
                    </a:p>
                  </a:txBody>
                  <a:tcPr marL="91443" marR="91443" anchor="ctr">
                    <a:solidFill>
                      <a:schemeClr val="accent1">
                        <a:lumMod val="40000"/>
                        <a:lumOff val="60000"/>
                        <a:alpha val="25000"/>
                      </a:schemeClr>
                    </a:solidFill>
                  </a:tcPr>
                </a:tc>
                <a:tc vMerge="1">
                  <a:txBody>
                    <a:bodyPr/>
                    <a:lstStyle/>
                    <a:p>
                      <a:endParaRPr lang="en-US" noProof="0" dirty="0"/>
                    </a:p>
                  </a:txBody>
                  <a:tcPr marL="91443" marR="91443"/>
                </a:tc>
                <a:tc vMerge="1">
                  <a:txBody>
                    <a:bodyPr/>
                    <a:lstStyle/>
                    <a:p>
                      <a:endParaRPr lang="en-US" noProof="0" dirty="0"/>
                    </a:p>
                  </a:txBody>
                  <a:tcPr marL="91443" marR="91443"/>
                </a:tc>
                <a:extLst>
                  <a:ext uri="{0D108BD9-81ED-4DB2-BD59-A6C34878D82A}">
                    <a16:rowId xmlns:a16="http://schemas.microsoft.com/office/drawing/2014/main" val="787295849"/>
                  </a:ext>
                </a:extLst>
              </a:tr>
              <a:tr h="861062">
                <a:tc>
                  <a:txBody>
                    <a:bodyPr/>
                    <a:lstStyle/>
                    <a:p>
                      <a:pPr algn="ctr"/>
                      <a:r>
                        <a:rPr lang="en-US" b="1" noProof="0"/>
                        <a:t>2017</a:t>
                      </a:r>
                    </a:p>
                  </a:txBody>
                  <a:tcPr marL="91443" marR="914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a:t>Social Services needs assessment from the prior year</a:t>
                      </a:r>
                    </a:p>
                  </a:txBody>
                  <a:tcPr marL="91443" marR="91443" anchor="ctr">
                    <a:solidFill>
                      <a:schemeClr val="accent6">
                        <a:alpha val="25000"/>
                      </a:schemeClr>
                    </a:solidFill>
                  </a:tcPr>
                </a:tc>
                <a:tc vMerge="1">
                  <a:txBody>
                    <a:bodyPr/>
                    <a:lstStyle/>
                    <a:p>
                      <a:endParaRPr lang="en-US" noProof="0" dirty="0"/>
                    </a:p>
                  </a:txBody>
                  <a:tcPr marL="91443" marR="91443"/>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noProof="0" dirty="0"/>
                        <a:t>100€ per child &amp; month + a 900 € annual cap per child + amount reduction for second (75€) and third or higher order children (50€)</a:t>
                      </a:r>
                    </a:p>
                    <a:p>
                      <a:pPr algn="ctr"/>
                      <a:endParaRPr lang="en-US" dirty="0"/>
                    </a:p>
                  </a:txBody>
                  <a:tcPr marL="91443" marR="91443" anchor="ctr">
                    <a:solidFill>
                      <a:schemeClr val="accent6">
                        <a:alpha val="25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noProof="0" dirty="0"/>
                        <a:t>100€ per family &amp; month + 900 € annual cap per family</a:t>
                      </a:r>
                    </a:p>
                    <a:p>
                      <a:pPr algn="ctr"/>
                      <a:endParaRPr lang="en-US" dirty="0"/>
                    </a:p>
                  </a:txBody>
                  <a:tcPr marL="91443" marR="91443" anchor="ctr">
                    <a:solidFill>
                      <a:srgbClr val="FFFF00">
                        <a:alpha val="25000"/>
                      </a:srgbClr>
                    </a:solidFill>
                  </a:tcPr>
                </a:tc>
                <a:extLst>
                  <a:ext uri="{0D108BD9-81ED-4DB2-BD59-A6C34878D82A}">
                    <a16:rowId xmlns:a16="http://schemas.microsoft.com/office/drawing/2014/main" val="143459753"/>
                  </a:ext>
                </a:extLst>
              </a:tr>
              <a:tr h="1033274">
                <a:tc>
                  <a:txBody>
                    <a:bodyPr/>
                    <a:lstStyle/>
                    <a:p>
                      <a:pPr algn="ctr"/>
                      <a:r>
                        <a:rPr lang="en-US" b="1" noProof="0"/>
                        <a:t>2018</a:t>
                      </a:r>
                    </a:p>
                  </a:txBody>
                  <a:tcPr marL="91443" marR="91443" anchor="ct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a:t>Restricted to beneficiaries (from the prior year) of social care programs aimed at the most vulnerable families</a:t>
                      </a:r>
                    </a:p>
                  </a:txBody>
                  <a:tcPr marL="91443" marR="91443" anchor="ctr">
                    <a:solidFill>
                      <a:srgbClr val="FF0000">
                        <a:alpha val="25000"/>
                      </a:srgbClr>
                    </a:solidFill>
                  </a:tcPr>
                </a:tc>
                <a:tc vMerge="1">
                  <a:txBody>
                    <a:bodyPr/>
                    <a:lstStyle/>
                    <a:p>
                      <a:endParaRPr lang="en-US" noProof="0" dirty="0"/>
                    </a:p>
                  </a:txBody>
                  <a:tcPr marL="91443" marR="91443"/>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3448888"/>
                  </a:ext>
                </a:extLst>
              </a:tr>
              <a:tr h="782575">
                <a:tc>
                  <a:txBody>
                    <a:bodyPr/>
                    <a:lstStyle/>
                    <a:p>
                      <a:pPr algn="ctr"/>
                      <a:r>
                        <a:rPr lang="en-US" b="1" noProof="0" dirty="0"/>
                        <a:t>2019</a:t>
                      </a:r>
                    </a:p>
                  </a:txBody>
                  <a:tcPr marL="91443" marR="91443" anchor="ctr"/>
                </a:tc>
                <a:tc vMerge="1">
                  <a:txBody>
                    <a:bodyPr/>
                    <a:lstStyle/>
                    <a:p>
                      <a:endParaRPr lang="en-US" noProof="0" dirty="0"/>
                    </a:p>
                  </a:txBody>
                  <a:tcPr marL="91443" marR="91443"/>
                </a:tc>
                <a:tc vMerge="1">
                  <a:txBody>
                    <a:bodyPr/>
                    <a:lstStyle/>
                    <a:p>
                      <a:endParaRPr lang="en-US" noProof="0" dirty="0"/>
                    </a:p>
                  </a:txBody>
                  <a:tcPr marL="91443" marR="91443"/>
                </a:tc>
                <a:tc>
                  <a:txBody>
                    <a:bodyPr/>
                    <a:lstStyle/>
                    <a:p>
                      <a:pPr algn="ctr"/>
                      <a:r>
                        <a:rPr lang="en-US" dirty="0"/>
                        <a:t>Annual cap per child lowered to 800 €</a:t>
                      </a:r>
                    </a:p>
                  </a:txBody>
                  <a:tcPr marL="91443" marR="91443" anchor="ctr">
                    <a:solidFill>
                      <a:srgbClr val="FF0000">
                        <a:alpha val="25000"/>
                      </a:srgbClr>
                    </a:solidFill>
                  </a:tcPr>
                </a:tc>
                <a:tc>
                  <a:txBody>
                    <a:bodyPr/>
                    <a:lstStyle/>
                    <a:p>
                      <a:pPr algn="ctr"/>
                      <a:r>
                        <a:rPr lang="en-US" dirty="0"/>
                        <a:t>Annual cap per child lowered to 800 €</a:t>
                      </a:r>
                    </a:p>
                  </a:txBody>
                  <a:tcPr marL="91443" marR="91443" anchor="ctr">
                    <a:solidFill>
                      <a:schemeClr val="accent6">
                        <a:alpha val="25000"/>
                      </a:schemeClr>
                    </a:solidFill>
                  </a:tcPr>
                </a:tc>
                <a:extLst>
                  <a:ext uri="{0D108BD9-81ED-4DB2-BD59-A6C34878D82A}">
                    <a16:rowId xmlns:a16="http://schemas.microsoft.com/office/drawing/2014/main" val="2365010977"/>
                  </a:ext>
                </a:extLst>
              </a:tr>
            </a:tbl>
          </a:graphicData>
        </a:graphic>
      </p:graphicFrame>
    </p:spTree>
    <p:extLst>
      <p:ext uri="{BB962C8B-B14F-4D97-AF65-F5344CB8AC3E}">
        <p14:creationId xmlns:p14="http://schemas.microsoft.com/office/powerpoint/2010/main" val="3335767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a:extLst>
              <a:ext uri="{FF2B5EF4-FFF2-40B4-BE49-F238E27FC236}">
                <a16:creationId xmlns:a16="http://schemas.microsoft.com/office/drawing/2014/main" id="{D487CB8E-CE32-0045-972E-8839CCD03BCD}"/>
              </a:ext>
            </a:extLst>
          </p:cNvPr>
          <p:cNvSpPr txBox="1">
            <a:spLocks noChangeArrowheads="1"/>
          </p:cNvSpPr>
          <p:nvPr/>
        </p:nvSpPr>
        <p:spPr bwMode="auto">
          <a:xfrm>
            <a:off x="838200" y="685800"/>
            <a:ext cx="85074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AU" altLang="es-ES" sz="4000" u="none" dirty="0">
                <a:solidFill>
                  <a:srgbClr val="CC0000"/>
                </a:solidFill>
                <a:latin typeface="Arial" panose="020B0604020202020204" pitchFamily="34" charset="0"/>
              </a:rPr>
              <a:t>Recommendations </a:t>
            </a:r>
            <a:r>
              <a:rPr lang="en-AU" altLang="es-ES" sz="4000" b="0" u="none" dirty="0">
                <a:solidFill>
                  <a:srgbClr val="CC0000"/>
                </a:solidFill>
                <a:latin typeface="Arial" panose="020B0604020202020204" pitchFamily="34" charset="0"/>
              </a:rPr>
              <a:t>(II)</a:t>
            </a:r>
          </a:p>
        </p:txBody>
      </p:sp>
      <p:sp>
        <p:nvSpPr>
          <p:cNvPr id="4" name="Rectangle 35">
            <a:extLst>
              <a:ext uri="{FF2B5EF4-FFF2-40B4-BE49-F238E27FC236}">
                <a16:creationId xmlns:a16="http://schemas.microsoft.com/office/drawing/2014/main" id="{07EA910B-6104-954B-9D4B-3A8E75709654}"/>
              </a:ext>
            </a:extLst>
          </p:cNvPr>
          <p:cNvSpPr>
            <a:spLocks noChangeArrowheads="1"/>
          </p:cNvSpPr>
          <p:nvPr/>
        </p:nvSpPr>
        <p:spPr bwMode="auto">
          <a:xfrm>
            <a:off x="533400" y="1716088"/>
            <a:ext cx="8596313"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22350" indent="-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90000"/>
              </a:lnSpc>
              <a:spcAft>
                <a:spcPts val="1500"/>
              </a:spcAft>
              <a:buSzPct val="90000"/>
              <a:buFont typeface="Calibri" panose="020F0502020204030204" pitchFamily="34" charset="0"/>
              <a:buAutoNum type="arabicPeriod" startAt="3"/>
            </a:pPr>
            <a:r>
              <a:rPr lang="en-AU" altLang="es-ES" sz="2400" u="none" dirty="0">
                <a:solidFill>
                  <a:srgbClr val="6C6C6C"/>
                </a:solidFill>
                <a:latin typeface="Arial" panose="020B0604020202020204" pitchFamily="34" charset="0"/>
              </a:rPr>
              <a:t>Adjust the amount of the lone-parent complement </a:t>
            </a:r>
            <a:r>
              <a:rPr lang="en-AU" altLang="es-ES" sz="2400" b="0" u="none" dirty="0">
                <a:solidFill>
                  <a:srgbClr val="6C6C6C"/>
                </a:solidFill>
                <a:latin typeface="Arial" panose="020B0604020202020204" pitchFamily="34" charset="0"/>
              </a:rPr>
              <a:t>according to the parent income,</a:t>
            </a:r>
            <a:r>
              <a:rPr lang="en-AU" altLang="es-ES" sz="2400" u="none" dirty="0">
                <a:solidFill>
                  <a:srgbClr val="6C6C6C"/>
                </a:solidFill>
                <a:latin typeface="Arial" panose="020B0604020202020204" pitchFamily="34" charset="0"/>
              </a:rPr>
              <a:t> </a:t>
            </a:r>
            <a:r>
              <a:rPr lang="en-AU" altLang="es-ES" sz="2400" b="0" u="none" dirty="0">
                <a:solidFill>
                  <a:srgbClr val="6C6C6C"/>
                </a:solidFill>
                <a:latin typeface="Arial" panose="020B0604020202020204" pitchFamily="34" charset="0"/>
              </a:rPr>
              <a:t>or replace it for a privileged formula in income computation (so that not-so-poor lone parents can access the benefit)</a:t>
            </a:r>
          </a:p>
          <a:p>
            <a:pPr algn="just" eaLnBrk="1" hangingPunct="1">
              <a:lnSpc>
                <a:spcPct val="90000"/>
              </a:lnSpc>
              <a:spcAft>
                <a:spcPts val="1500"/>
              </a:spcAft>
              <a:buSzPct val="90000"/>
              <a:buFont typeface="Calibri" panose="020F0502020204030204" pitchFamily="34" charset="0"/>
              <a:buAutoNum type="arabicPeriod" startAt="3"/>
            </a:pPr>
            <a:r>
              <a:rPr lang="en-AU" altLang="es-ES" sz="2400" u="none" dirty="0">
                <a:solidFill>
                  <a:srgbClr val="6C6C6C"/>
                </a:solidFill>
                <a:latin typeface="Arial" panose="020B0604020202020204" pitchFamily="34" charset="0"/>
              </a:rPr>
              <a:t>Develop a better analysis and understanding </a:t>
            </a:r>
            <a:r>
              <a:rPr lang="en-AU" altLang="es-ES" sz="2400" b="0" u="none" dirty="0">
                <a:solidFill>
                  <a:srgbClr val="6C6C6C"/>
                </a:solidFill>
                <a:latin typeface="Arial" panose="020B0604020202020204" pitchFamily="34" charset="0"/>
              </a:rPr>
              <a:t>of 1) validity of previous year family income as an indicator of child poverty, particularly in high income districts; 2) low program take-up among at risk of severe poverty families; 3) effect of the benefit on the relationship between social care workers and family adults, and on the reception of other sources of financial aid 4) program impact on families’ income, consumption and children’s welfare</a:t>
            </a:r>
          </a:p>
          <a:p>
            <a:pPr lvl="1" algn="just" eaLnBrk="1" hangingPunct="1">
              <a:lnSpc>
                <a:spcPct val="90000"/>
              </a:lnSpc>
              <a:spcAft>
                <a:spcPts val="800"/>
              </a:spcAft>
              <a:buSzPct val="90000"/>
              <a:buFont typeface="Arial" panose="020B0604020202020204" pitchFamily="34" charset="0"/>
              <a:buChar char="•"/>
            </a:pPr>
            <a:endParaRPr lang="en-AU" altLang="es-ES" sz="2400" u="none" dirty="0">
              <a:solidFill>
                <a:srgbClr val="6C6C6C"/>
              </a:solidFill>
              <a:latin typeface="Arial" panose="020B0604020202020204" pitchFamily="34" charset="0"/>
            </a:endParaRPr>
          </a:p>
        </p:txBody>
      </p:sp>
    </p:spTree>
    <p:extLst>
      <p:ext uri="{BB962C8B-B14F-4D97-AF65-F5344CB8AC3E}">
        <p14:creationId xmlns:p14="http://schemas.microsoft.com/office/powerpoint/2010/main" val="4014935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a:extLst>
              <a:ext uri="{FF2B5EF4-FFF2-40B4-BE49-F238E27FC236}">
                <a16:creationId xmlns:a16="http://schemas.microsoft.com/office/drawing/2014/main" id="{1502FCC1-9CC4-424E-9EB9-D6B2983C9158}"/>
              </a:ext>
            </a:extLst>
          </p:cNvPr>
          <p:cNvSpPr>
            <a:spLocks noChangeArrowheads="1"/>
          </p:cNvSpPr>
          <p:nvPr/>
        </p:nvSpPr>
        <p:spPr bwMode="auto">
          <a:xfrm>
            <a:off x="560388" y="1484313"/>
            <a:ext cx="7993062" cy="771525"/>
          </a:xfrm>
          <a:prstGeom prst="rect">
            <a:avLst/>
          </a:prstGeom>
          <a:solidFill>
            <a:srgbClr val="FFFFFF"/>
          </a:solidFill>
          <a:ln w="9525">
            <a:solidFill>
              <a:srgbClr val="FFFFE2"/>
            </a:solidFill>
            <a:miter lim="800000"/>
            <a:headEnd/>
            <a:tailEnd/>
          </a:ln>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Clr>
                <a:srgbClr val="D42E12"/>
              </a:buClr>
              <a:buSzPct val="90000"/>
              <a:buFontTx/>
              <a:buNone/>
            </a:pPr>
            <a:r>
              <a:rPr lang="en-US" altLang="es-ES" sz="2400" u="none" dirty="0">
                <a:latin typeface="Arial" panose="020B0604020202020204" pitchFamily="34" charset="0"/>
              </a:rPr>
              <a:t>Declining number of beneficiaries</a:t>
            </a:r>
          </a:p>
        </p:txBody>
      </p:sp>
      <p:sp>
        <p:nvSpPr>
          <p:cNvPr id="8" name="TextBox 7">
            <a:extLst>
              <a:ext uri="{FF2B5EF4-FFF2-40B4-BE49-F238E27FC236}">
                <a16:creationId xmlns:a16="http://schemas.microsoft.com/office/drawing/2014/main" id="{6E106B45-C9E3-6942-AB92-F100A0815335}"/>
              </a:ext>
            </a:extLst>
          </p:cNvPr>
          <p:cNvSpPr txBox="1"/>
          <p:nvPr/>
        </p:nvSpPr>
        <p:spPr>
          <a:xfrm>
            <a:off x="7599363" y="2522538"/>
            <a:ext cx="2178050" cy="738664"/>
          </a:xfrm>
          <a:prstGeom prst="rect">
            <a:avLst/>
          </a:prstGeom>
          <a:solidFill>
            <a:schemeClr val="bg1"/>
          </a:solidFill>
          <a:ln>
            <a:solidFill>
              <a:schemeClr val="tx1"/>
            </a:solidFill>
          </a:ln>
        </p:spPr>
        <p:txBody>
          <a:bodyPr wrap="square">
            <a:spAutoFit/>
          </a:bodyPr>
          <a:lstStyle/>
          <a:p>
            <a:pPr>
              <a:defRPr/>
            </a:pPr>
            <a:r>
              <a:rPr lang="en-US" sz="1400" b="0" u="none" dirty="0">
                <a:solidFill>
                  <a:schemeClr val="tx1"/>
                </a:solidFill>
                <a:latin typeface="+mn-lt"/>
              </a:rPr>
              <a:t>Economic and employment improvement-&gt; reduction of the target population?</a:t>
            </a:r>
          </a:p>
        </p:txBody>
      </p:sp>
      <p:cxnSp>
        <p:nvCxnSpPr>
          <p:cNvPr id="7" name="Straight Connector 6">
            <a:extLst>
              <a:ext uri="{FF2B5EF4-FFF2-40B4-BE49-F238E27FC236}">
                <a16:creationId xmlns:a16="http://schemas.microsoft.com/office/drawing/2014/main" id="{CCEE79D8-0601-9245-B3DC-E0ED5B361B31}"/>
              </a:ext>
            </a:extLst>
          </p:cNvPr>
          <p:cNvCxnSpPr>
            <a:cxnSpLocks/>
            <a:stCxn id="5" idx="2"/>
          </p:cNvCxnSpPr>
          <p:nvPr/>
        </p:nvCxnSpPr>
        <p:spPr>
          <a:xfrm flipH="1">
            <a:off x="6542088" y="2367895"/>
            <a:ext cx="1111250" cy="524530"/>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FFAA40-2212-E94B-A99E-3EF850D36031}"/>
              </a:ext>
            </a:extLst>
          </p:cNvPr>
          <p:cNvCxnSpPr>
            <a:cxnSpLocks/>
            <a:stCxn id="8" idx="1"/>
          </p:cNvCxnSpPr>
          <p:nvPr/>
        </p:nvCxnSpPr>
        <p:spPr>
          <a:xfrm flipH="1">
            <a:off x="6608763" y="2891870"/>
            <a:ext cx="990600" cy="105330"/>
          </a:xfrm>
          <a:prstGeom prst="line">
            <a:avLst/>
          </a:prstGeom>
          <a:ln w="15875">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4">
            <a:extLst>
              <a:ext uri="{FF2B5EF4-FFF2-40B4-BE49-F238E27FC236}">
                <a16:creationId xmlns:a16="http://schemas.microsoft.com/office/drawing/2014/main" id="{D83036E2-1B20-E04A-93A2-46EA0C48EAFC}"/>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Program design evolution</a:t>
            </a:r>
            <a:endParaRPr lang="en-US" altLang="es-ES" sz="4000" b="0" u="none" dirty="0">
              <a:solidFill>
                <a:srgbClr val="CC0000"/>
              </a:solidFill>
              <a:latin typeface="Arial" panose="020B0604020202020204" pitchFamily="34" charset="0"/>
            </a:endParaRPr>
          </a:p>
        </p:txBody>
      </p:sp>
      <p:graphicFrame>
        <p:nvGraphicFramePr>
          <p:cNvPr id="10" name="Gráfico 9">
            <a:extLst>
              <a:ext uri="{FF2B5EF4-FFF2-40B4-BE49-F238E27FC236}">
                <a16:creationId xmlns:a16="http://schemas.microsoft.com/office/drawing/2014/main" id="{8A67A934-703B-6344-86B5-2F5E063CE59E}"/>
              </a:ext>
            </a:extLst>
          </p:cNvPr>
          <p:cNvGraphicFramePr>
            <a:graphicFrameLocks/>
          </p:cNvGraphicFramePr>
          <p:nvPr/>
        </p:nvGraphicFramePr>
        <p:xfrm>
          <a:off x="1720180" y="2090638"/>
          <a:ext cx="5753100" cy="39306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CF713D2-2691-CE4F-92C8-761D00E99ACB}"/>
              </a:ext>
            </a:extLst>
          </p:cNvPr>
          <p:cNvSpPr txBox="1"/>
          <p:nvPr/>
        </p:nvSpPr>
        <p:spPr>
          <a:xfrm>
            <a:off x="6753225" y="1844675"/>
            <a:ext cx="1800225" cy="523220"/>
          </a:xfrm>
          <a:prstGeom prst="rect">
            <a:avLst/>
          </a:prstGeom>
          <a:solidFill>
            <a:schemeClr val="bg1"/>
          </a:solidFill>
          <a:ln>
            <a:solidFill>
              <a:schemeClr val="tx1"/>
            </a:solidFill>
          </a:ln>
        </p:spPr>
        <p:txBody>
          <a:bodyPr>
            <a:spAutoFit/>
          </a:bodyPr>
          <a:lstStyle/>
          <a:p>
            <a:pPr algn="ctr">
              <a:defRPr/>
            </a:pPr>
            <a:r>
              <a:rPr lang="en-US" sz="1400" u="none" dirty="0">
                <a:solidFill>
                  <a:schemeClr val="tx1"/>
                </a:solidFill>
                <a:latin typeface="+mn-lt"/>
              </a:rPr>
              <a:t>More restrictive eligibility criteria</a:t>
            </a:r>
            <a:endParaRPr lang="en-US" sz="1400" b="0" u="none" dirty="0">
              <a:solidFill>
                <a:schemeClr val="tx1"/>
              </a:solidFill>
              <a:latin typeface="+mn-lt"/>
            </a:endParaRPr>
          </a:p>
        </p:txBody>
      </p:sp>
    </p:spTree>
    <p:extLst>
      <p:ext uri="{BB962C8B-B14F-4D97-AF65-F5344CB8AC3E}">
        <p14:creationId xmlns:p14="http://schemas.microsoft.com/office/powerpoint/2010/main" val="4136451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8D25BF-3099-664C-A04A-AD9B8FFC6D20}"/>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Program design evolution</a:t>
            </a:r>
            <a:endParaRPr lang="en-US" altLang="es-ES" sz="4000" b="0" u="none" dirty="0">
              <a:solidFill>
                <a:srgbClr val="CC0000"/>
              </a:solidFill>
              <a:latin typeface="Arial" panose="020B0604020202020204" pitchFamily="34" charset="0"/>
            </a:endParaRPr>
          </a:p>
        </p:txBody>
      </p:sp>
      <p:sp>
        <p:nvSpPr>
          <p:cNvPr id="6" name="Rectangle 9">
            <a:extLst>
              <a:ext uri="{FF2B5EF4-FFF2-40B4-BE49-F238E27FC236}">
                <a16:creationId xmlns:a16="http://schemas.microsoft.com/office/drawing/2014/main" id="{00CC4095-57AA-0B44-9140-11D93C5D89E5}"/>
              </a:ext>
            </a:extLst>
          </p:cNvPr>
          <p:cNvSpPr>
            <a:spLocks noChangeArrowheads="1"/>
          </p:cNvSpPr>
          <p:nvPr/>
        </p:nvSpPr>
        <p:spPr bwMode="auto">
          <a:xfrm>
            <a:off x="560388" y="1484313"/>
            <a:ext cx="9073132" cy="771525"/>
          </a:xfrm>
          <a:prstGeom prst="rect">
            <a:avLst/>
          </a:prstGeom>
          <a:solidFill>
            <a:srgbClr val="FFFFFF"/>
          </a:solidFill>
          <a:ln w="9525">
            <a:solidFill>
              <a:srgbClr val="FFFFE2"/>
            </a:solidFill>
            <a:miter lim="800000"/>
            <a:headEnd/>
            <a:tailEnd/>
          </a:ln>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Clr>
                <a:srgbClr val="D42E12"/>
              </a:buClr>
              <a:buSzPct val="90000"/>
              <a:buFontTx/>
              <a:buNone/>
            </a:pPr>
            <a:r>
              <a:rPr lang="en-US" altLang="es-ES" sz="2400" u="none" dirty="0">
                <a:latin typeface="Arial" panose="020B0604020202020204" pitchFamily="34" charset="0"/>
              </a:rPr>
              <a:t>Declining average amount of benefit  (including complement)</a:t>
            </a:r>
          </a:p>
        </p:txBody>
      </p:sp>
      <p:graphicFrame>
        <p:nvGraphicFramePr>
          <p:cNvPr id="13315" name="Chart 1">
            <a:extLst>
              <a:ext uri="{FF2B5EF4-FFF2-40B4-BE49-F238E27FC236}">
                <a16:creationId xmlns:a16="http://schemas.microsoft.com/office/drawing/2014/main" id="{B5E35DC2-4AE8-8946-BCC9-AE25D25454E3}"/>
              </a:ext>
            </a:extLst>
          </p:cNvPr>
          <p:cNvGraphicFramePr>
            <a:graphicFrameLocks/>
          </p:cNvGraphicFramePr>
          <p:nvPr/>
        </p:nvGraphicFramePr>
        <p:xfrm>
          <a:off x="1630363" y="2082800"/>
          <a:ext cx="6645275" cy="4349750"/>
        </p:xfrm>
        <a:graphic>
          <a:graphicData uri="http://schemas.openxmlformats.org/presentationml/2006/ole">
            <mc:AlternateContent xmlns:mc="http://schemas.openxmlformats.org/markup-compatibility/2006">
              <mc:Choice xmlns:v="urn:schemas-microsoft-com:vml" Requires="v">
                <p:oleObj spid="_x0000_s14342" name="Chart" r:id="rId4" imgW="6927850" imgH="4546600" progId="Excel.Chart.8">
                  <p:embed followColorScheme="full"/>
                </p:oleObj>
              </mc:Choice>
              <mc:Fallback>
                <p:oleObj name="Chart" r:id="rId4" imgW="6927850" imgH="4546600" progId="Excel.Chart.8">
                  <p:embed followColorScheme="full"/>
                  <p:pic>
                    <p:nvPicPr>
                      <p:cNvPr id="13315" name="Chart 1">
                        <a:extLst>
                          <a:ext uri="{FF2B5EF4-FFF2-40B4-BE49-F238E27FC236}">
                            <a16:creationId xmlns:a16="http://schemas.microsoft.com/office/drawing/2014/main" id="{B5E35DC2-4AE8-8946-BCC9-AE25D25454E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2082800"/>
                        <a:ext cx="6645275"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307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A close up of a map&#10;&#10;Description automatically generated">
            <a:extLst>
              <a:ext uri="{FF2B5EF4-FFF2-40B4-BE49-F238E27FC236}">
                <a16:creationId xmlns:a16="http://schemas.microsoft.com/office/drawing/2014/main" id="{7610E03A-F6AB-C143-9E2C-46AB6240E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916113"/>
            <a:ext cx="7077075"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42C884AD-0236-9B4E-BBB1-E634BD7AD807}"/>
              </a:ext>
            </a:extLst>
          </p:cNvPr>
          <p:cNvSpPr>
            <a:spLocks noChangeArrowheads="1"/>
          </p:cNvSpPr>
          <p:nvPr/>
        </p:nvSpPr>
        <p:spPr bwMode="auto">
          <a:xfrm>
            <a:off x="560388" y="1484313"/>
            <a:ext cx="7993062" cy="771525"/>
          </a:xfrm>
          <a:prstGeom prst="rect">
            <a:avLst/>
          </a:prstGeom>
          <a:solidFill>
            <a:srgbClr val="FFFFFF"/>
          </a:solidFill>
          <a:ln w="9525">
            <a:solidFill>
              <a:srgbClr val="FFFFE2"/>
            </a:solidFill>
            <a:miter lim="800000"/>
            <a:headEnd/>
            <a:tailEnd/>
          </a:ln>
        </p:spPr>
        <p:txBody>
          <a:bodyPr lIns="36000" tIns="36000" rIns="36000" bIns="3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Clr>
                <a:srgbClr val="D42E12"/>
              </a:buClr>
              <a:buSzPct val="90000"/>
              <a:buFontTx/>
              <a:buNone/>
            </a:pPr>
            <a:r>
              <a:rPr lang="en-US" altLang="es-ES" sz="2400" u="none" dirty="0">
                <a:latin typeface="Arial" panose="020B0604020202020204" pitchFamily="34" charset="0"/>
              </a:rPr>
              <a:t>… declining budget</a:t>
            </a:r>
          </a:p>
        </p:txBody>
      </p:sp>
      <p:sp>
        <p:nvSpPr>
          <p:cNvPr id="6" name="Rectangle 4">
            <a:extLst>
              <a:ext uri="{FF2B5EF4-FFF2-40B4-BE49-F238E27FC236}">
                <a16:creationId xmlns:a16="http://schemas.microsoft.com/office/drawing/2014/main" id="{BD58D5A3-9F0F-5042-9F12-21A09ADB7A5C}"/>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Program design evolution</a:t>
            </a:r>
            <a:endParaRPr lang="en-US" altLang="es-ES" sz="4000" b="0" u="none" dirty="0">
              <a:solidFill>
                <a:srgbClr val="CC0000"/>
              </a:solidFill>
              <a:latin typeface="Arial" panose="020B0604020202020204" pitchFamily="34" charset="0"/>
            </a:endParaRPr>
          </a:p>
        </p:txBody>
      </p:sp>
    </p:spTree>
    <p:extLst>
      <p:ext uri="{BB962C8B-B14F-4D97-AF65-F5344CB8AC3E}">
        <p14:creationId xmlns:p14="http://schemas.microsoft.com/office/powerpoint/2010/main" val="99627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CDAC7-C283-0D45-BBF9-5D553BF5492A}"/>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Child poverty in Barcelona</a:t>
            </a:r>
            <a:endParaRPr lang="en-US" altLang="es-ES" sz="4000" b="0" u="none" dirty="0">
              <a:solidFill>
                <a:srgbClr val="CC0000"/>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B3868DFB-2978-384D-893B-819237382ECA}"/>
              </a:ext>
            </a:extLst>
          </p:cNvPr>
          <p:cNvGraphicFramePr>
            <a:graphicFrameLocks noGrp="1"/>
          </p:cNvGraphicFramePr>
          <p:nvPr>
            <p:extLst>
              <p:ext uri="{D42A27DB-BD31-4B8C-83A1-F6EECF244321}">
                <p14:modId xmlns:p14="http://schemas.microsoft.com/office/powerpoint/2010/main" val="2224906278"/>
              </p:ext>
            </p:extLst>
          </p:nvPr>
        </p:nvGraphicFramePr>
        <p:xfrm>
          <a:off x="884548" y="1844824"/>
          <a:ext cx="8136903" cy="3456383"/>
        </p:xfrm>
        <a:graphic>
          <a:graphicData uri="http://schemas.openxmlformats.org/drawingml/2006/table">
            <a:tbl>
              <a:tblPr/>
              <a:tblGrid>
                <a:gridCol w="489654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2"/>
                    </a:ext>
                  </a:extLst>
                </a:gridCol>
                <a:gridCol w="1584175">
                  <a:extLst>
                    <a:ext uri="{9D8B030D-6E8A-4147-A177-3AD203B41FA5}">
                      <a16:colId xmlns:a16="http://schemas.microsoft.com/office/drawing/2014/main" val="3953863457"/>
                    </a:ext>
                  </a:extLst>
                </a:gridCol>
              </a:tblGrid>
              <a:tr h="901565">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1800" b="1" i="0" u="none" strike="noStrike" cap="none" normalizeH="0" baseline="0" dirty="0">
                          <a:ln>
                            <a:noFill/>
                          </a:ln>
                          <a:solidFill>
                            <a:srgbClr val="FFFFFF"/>
                          </a:solidFill>
                          <a:effectLst/>
                          <a:latin typeface="Calibri" charset="0"/>
                          <a:ea typeface="ＭＳ Ｐゴシック" charset="-128"/>
                        </a:rPr>
                        <a:t> </a:t>
                      </a:r>
                      <a:endParaRPr kumimoji="0" lang="en-US" altLang="x-none" sz="1800" b="1" i="0" u="none" strike="noStrike" cap="none" normalizeH="0" baseline="0" dirty="0">
                        <a:ln>
                          <a:noFill/>
                        </a:ln>
                        <a:solidFill>
                          <a:srgbClr val="FFFFFF"/>
                        </a:solidFill>
                        <a:effectLst/>
                        <a:latin typeface="Times New Roman" charset="0"/>
                        <a:ea typeface="ＭＳ Ｐゴシック" charset="-128"/>
                      </a:endParaRP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rgbClr val="FFFFFF"/>
                          </a:solidFill>
                          <a:effectLst/>
                          <a:latin typeface="Calibri" charset="0"/>
                          <a:ea typeface="ＭＳ Ｐゴシック" charset="-128"/>
                        </a:rPr>
                        <a:t>Sample of Tax Agency records, BCN 2015 </a:t>
                      </a:r>
                      <a:endParaRPr kumimoji="0" lang="en-AU" altLang="x-none" sz="1800" b="1" i="0" u="none" strike="noStrike" cap="none" normalizeH="0" baseline="0" noProof="0" dirty="0">
                        <a:ln>
                          <a:noFill/>
                        </a:ln>
                        <a:solidFill>
                          <a:srgbClr val="FFFFFF"/>
                        </a:solidFill>
                        <a:effectLst/>
                        <a:latin typeface="Times New Roman" charset="0"/>
                        <a:ea typeface="ＭＳ Ｐゴシック" charset="-128"/>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rgbClr val="FFFFFF"/>
                          </a:solidFill>
                          <a:effectLst/>
                          <a:latin typeface="+mn-lt"/>
                          <a:ea typeface="ＭＳ Ｐゴシック" charset="-128"/>
                        </a:rPr>
                        <a:t>EMCV, BCN 2016-17</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6010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chemeClr val="tx1"/>
                          </a:solidFill>
                          <a:effectLst/>
                          <a:latin typeface="+mn-lt"/>
                          <a:ea typeface="ＭＳ Ｐゴシック" charset="-128"/>
                        </a:rPr>
                        <a:t>At risk of poverty threshold </a:t>
                      </a:r>
                      <a:r>
                        <a:rPr kumimoji="0" lang="en-AU" altLang="x-none" sz="1800" b="0" i="0" u="none" strike="noStrike" cap="none" normalizeH="0" baseline="0" noProof="0" dirty="0">
                          <a:ln>
                            <a:noFill/>
                          </a:ln>
                          <a:solidFill>
                            <a:schemeClr val="tx1"/>
                          </a:solidFill>
                          <a:effectLst/>
                          <a:latin typeface="+mn-lt"/>
                          <a:ea typeface="ＭＳ Ｐゴシック" charset="-128"/>
                        </a:rPr>
                        <a:t>(&lt;60% of median; single adult households)</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11.005,2€ </a:t>
                      </a: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11.122,4€ </a:t>
                      </a: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757772731"/>
                  </a:ext>
                </a:extLst>
              </a:tr>
              <a:tr h="601041">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chemeClr val="tx1"/>
                          </a:solidFill>
                          <a:effectLst/>
                          <a:latin typeface="+mn-lt"/>
                          <a:ea typeface="ＭＳ Ｐゴシック" charset="-128"/>
                          <a:cs typeface="+mn-cs"/>
                        </a:rPr>
                        <a:t>Children at risk of poverty rate</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chemeClr val="tx1"/>
                          </a:solidFill>
                          <a:effectLst/>
                          <a:latin typeface="+mn-lt"/>
                          <a:ea typeface="ＭＳ Ｐゴシック" charset="-128"/>
                          <a:cs typeface="+mn-cs"/>
                        </a:rPr>
                        <a:t>30,9%</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chemeClr val="tx1"/>
                          </a:solidFill>
                          <a:effectLst/>
                          <a:latin typeface="+mn-lt"/>
                          <a:ea typeface="ＭＳ Ｐゴシック" charset="-128"/>
                          <a:cs typeface="+mn-cs"/>
                        </a:rPr>
                        <a:t>29,5%</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763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chemeClr val="tx1"/>
                          </a:solidFill>
                          <a:effectLst/>
                          <a:latin typeface="+mn-lt"/>
                          <a:ea typeface="ＭＳ Ｐゴシック" charset="-128"/>
                        </a:rPr>
                        <a:t>At risk of severe poverty threshold </a:t>
                      </a:r>
                      <a:r>
                        <a:rPr kumimoji="0" lang="en-AU" altLang="x-none" sz="1800" b="0" i="0" u="none" strike="noStrike" cap="none" normalizeH="0" baseline="0" noProof="0" dirty="0">
                          <a:ln>
                            <a:noFill/>
                          </a:ln>
                          <a:solidFill>
                            <a:schemeClr val="tx1"/>
                          </a:solidFill>
                          <a:effectLst/>
                          <a:latin typeface="+mn-lt"/>
                          <a:ea typeface="ＭＳ Ｐゴシック" charset="-128"/>
                        </a:rPr>
                        <a:t>(&lt;30% of median; single adult households)</a:t>
                      </a:r>
                      <a:endParaRPr kumimoji="0" lang="en-AU" altLang="x-none" sz="1800" b="1" i="0" u="none" strike="noStrike" cap="none" normalizeH="0" baseline="0" noProof="0" dirty="0">
                        <a:ln>
                          <a:noFill/>
                        </a:ln>
                        <a:solidFill>
                          <a:schemeClr val="tx1"/>
                        </a:solidFill>
                        <a:effectLst/>
                        <a:latin typeface="+mn-lt"/>
                        <a:ea typeface="ＭＳ Ｐゴシック" charset="-128"/>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5.502,</a:t>
                      </a:r>
                      <a:r>
                        <a:rPr lang="es-ES" dirty="0">
                          <a:effectLst/>
                        </a:rPr>
                        <a:t> 6€</a:t>
                      </a: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5.561,2€</a:t>
                      </a:r>
                      <a:r>
                        <a:rPr lang="es-ES" dirty="0">
                          <a:effectLst/>
                        </a:rPr>
                        <a:t> </a:t>
                      </a:r>
                      <a:endPar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107812807"/>
                  </a:ext>
                </a:extLst>
              </a:tr>
              <a:tr h="676368">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dirty="0">
                          <a:ln>
                            <a:noFill/>
                          </a:ln>
                          <a:solidFill>
                            <a:schemeClr val="tx1"/>
                          </a:solidFill>
                          <a:effectLst/>
                          <a:latin typeface="+mn-lt"/>
                          <a:ea typeface="ＭＳ Ｐゴシック" charset="-128"/>
                        </a:rPr>
                        <a:t>Children at risk of severe poverty rate</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rPr>
                        <a:t>14,2%</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rPr>
                        <a:t>5,4%</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349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a:extLst>
              <a:ext uri="{FF2B5EF4-FFF2-40B4-BE49-F238E27FC236}">
                <a16:creationId xmlns:a16="http://schemas.microsoft.com/office/drawing/2014/main" id="{DCC17905-1EBB-A441-AF2E-A6139A5181DF}"/>
              </a:ext>
            </a:extLst>
          </p:cNvPr>
          <p:cNvSpPr>
            <a:spLocks noChangeArrowheads="1"/>
          </p:cNvSpPr>
          <p:nvPr/>
        </p:nvSpPr>
        <p:spPr bwMode="auto">
          <a:xfrm>
            <a:off x="272480" y="1196752"/>
            <a:ext cx="9299575" cy="4103786"/>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Clr>
                <a:srgbClr val="D42E12"/>
              </a:buClr>
              <a:buSzPct val="90000"/>
            </a:pPr>
            <a:endParaRPr lang="en-AU" altLang="es-ES" sz="400" b="0" u="none" dirty="0">
              <a:solidFill>
                <a:srgbClr val="7E7C78"/>
              </a:solidFill>
              <a:latin typeface="Arial" panose="020B0604020202020204" pitchFamily="34" charset="0"/>
            </a:endParaRPr>
          </a:p>
          <a:p>
            <a:pPr eaLnBrk="1" hangingPunct="1">
              <a:spcAft>
                <a:spcPts val="1600"/>
              </a:spcAft>
              <a:buClr>
                <a:srgbClr val="D42E12"/>
              </a:buClr>
              <a:buSzPct val="90000"/>
            </a:pPr>
            <a:r>
              <a:rPr lang="en-AU" altLang="es-ES" sz="2400" b="0" u="none" dirty="0">
                <a:solidFill>
                  <a:srgbClr val="7E7C78"/>
                </a:solidFill>
                <a:latin typeface="Arial" panose="020B0604020202020204" pitchFamily="34" charset="0"/>
              </a:rPr>
              <a:t> </a:t>
            </a:r>
            <a:r>
              <a:rPr lang="en-AU" altLang="es-ES" sz="2400" u="none" dirty="0">
                <a:solidFill>
                  <a:srgbClr val="7E7C78"/>
                </a:solidFill>
                <a:latin typeface="Arial" panose="020B0604020202020204" pitchFamily="34" charset="0"/>
              </a:rPr>
              <a:t>Absolute poverty</a:t>
            </a:r>
            <a:r>
              <a:rPr lang="en-AU" altLang="es-ES" sz="2400" b="0" u="none" dirty="0">
                <a:solidFill>
                  <a:srgbClr val="7E7C78"/>
                </a:solidFill>
                <a:latin typeface="Arial" panose="020B0604020202020204" pitchFamily="34" charset="0"/>
              </a:rPr>
              <a:t>: A basic basket of goods and services is defined normatively; the cost of the basket is estimated based on local prices; the % of families unable to meet this cost is computed.</a:t>
            </a:r>
          </a:p>
          <a:p>
            <a:pPr eaLnBrk="1" hangingPunct="1">
              <a:spcAft>
                <a:spcPts val="1600"/>
              </a:spcAft>
              <a:buClr>
                <a:srgbClr val="D42E12"/>
              </a:buClr>
              <a:buSzPct val="90000"/>
            </a:pPr>
            <a:r>
              <a:rPr lang="en-AU" altLang="es-ES" sz="2400" b="0" u="none" dirty="0">
                <a:solidFill>
                  <a:srgbClr val="7E7C78"/>
                </a:solidFill>
                <a:latin typeface="Arial" panose="020B0604020202020204" pitchFamily="34" charset="0"/>
              </a:rPr>
              <a:t> </a:t>
            </a:r>
            <a:r>
              <a:rPr lang="en-AU" altLang="es-ES" sz="2400" u="none" dirty="0">
                <a:solidFill>
                  <a:srgbClr val="7E7C78"/>
                </a:solidFill>
                <a:latin typeface="Arial" panose="020B0604020202020204" pitchFamily="34" charset="0"/>
              </a:rPr>
              <a:t>Reference Budget</a:t>
            </a:r>
            <a:r>
              <a:rPr lang="en-AU" altLang="es-ES" sz="2400" b="0" u="none" dirty="0">
                <a:solidFill>
                  <a:srgbClr val="7E7C78"/>
                </a:solidFill>
                <a:latin typeface="Arial" panose="020B0604020202020204" pitchFamily="34" charset="0"/>
              </a:rPr>
              <a:t>: 5.253,2 € annually, for single-person households, excluding private transportation and housing expenses (2014 with small family economies of scale (for instance, 2</a:t>
            </a:r>
            <a:r>
              <a:rPr lang="en-AU" altLang="es-ES" sz="2400" b="0" u="none" baseline="30000" dirty="0">
                <a:solidFill>
                  <a:srgbClr val="7E7C78"/>
                </a:solidFill>
                <a:latin typeface="Arial" panose="020B0604020202020204" pitchFamily="34" charset="0"/>
              </a:rPr>
              <a:t>nd</a:t>
            </a:r>
            <a:r>
              <a:rPr lang="en-AU" altLang="es-ES" sz="2400" b="0" u="none" dirty="0">
                <a:solidFill>
                  <a:srgbClr val="7E7C78"/>
                </a:solidFill>
                <a:latin typeface="Arial" panose="020B0604020202020204" pitchFamily="34" charset="0"/>
              </a:rPr>
              <a:t> adult 73%; 1</a:t>
            </a:r>
            <a:r>
              <a:rPr lang="en-AU" altLang="es-ES" sz="2400" b="0" u="none" baseline="30000" dirty="0">
                <a:solidFill>
                  <a:srgbClr val="7E7C78"/>
                </a:solidFill>
                <a:latin typeface="Arial" panose="020B0604020202020204" pitchFamily="34" charset="0"/>
              </a:rPr>
              <a:t>st</a:t>
            </a:r>
            <a:r>
              <a:rPr lang="en-AU" altLang="es-ES" sz="2400" b="0" u="none" dirty="0">
                <a:solidFill>
                  <a:srgbClr val="7E7C78"/>
                </a:solidFill>
                <a:latin typeface="Arial" panose="020B0604020202020204" pitchFamily="34" charset="0"/>
              </a:rPr>
              <a:t> child, 75%; 1</a:t>
            </a:r>
            <a:r>
              <a:rPr lang="en-AU" altLang="es-ES" sz="2400" b="0" u="none" baseline="30000" dirty="0">
                <a:solidFill>
                  <a:srgbClr val="7E7C78"/>
                </a:solidFill>
                <a:latin typeface="Arial" panose="020B0604020202020204" pitchFamily="34" charset="0"/>
              </a:rPr>
              <a:t>st</a:t>
            </a:r>
            <a:r>
              <a:rPr lang="en-AU" altLang="es-ES" sz="2400" b="0" u="none" dirty="0">
                <a:solidFill>
                  <a:srgbClr val="7E7C78"/>
                </a:solidFill>
                <a:latin typeface="Arial" panose="020B0604020202020204" pitchFamily="34" charset="0"/>
              </a:rPr>
              <a:t> teenager, 103%) (</a:t>
            </a:r>
            <a:r>
              <a:rPr lang="en-AU" altLang="es-ES" sz="2400" b="0" u="none" dirty="0" err="1">
                <a:solidFill>
                  <a:srgbClr val="7E7C78"/>
                </a:solidFill>
                <a:latin typeface="Arial" panose="020B0604020202020204" pitchFamily="34" charset="0"/>
              </a:rPr>
              <a:t>ImPRovE</a:t>
            </a:r>
            <a:r>
              <a:rPr lang="en-AU" altLang="es-ES" sz="2400" b="0" u="none" dirty="0">
                <a:solidFill>
                  <a:srgbClr val="7E7C78"/>
                </a:solidFill>
                <a:latin typeface="Arial" panose="020B0604020202020204" pitchFamily="34" charset="0"/>
              </a:rPr>
              <a:t> estimation)</a:t>
            </a:r>
          </a:p>
          <a:p>
            <a:pPr eaLnBrk="1" hangingPunct="1">
              <a:spcAft>
                <a:spcPts val="400"/>
              </a:spcAft>
              <a:buClr>
                <a:srgbClr val="D42E12"/>
              </a:buClr>
              <a:buSzPct val="90000"/>
            </a:pPr>
            <a:r>
              <a:rPr lang="en-AU" altLang="es-ES" sz="2400" u="none" dirty="0">
                <a:solidFill>
                  <a:srgbClr val="7E7C78"/>
                </a:solidFill>
                <a:latin typeface="Arial" panose="020B0604020202020204" pitchFamily="34" charset="0"/>
              </a:rPr>
              <a:t>Adaptation</a:t>
            </a:r>
            <a:r>
              <a:rPr lang="en-AU" altLang="es-ES" sz="2400" b="0" u="none" dirty="0">
                <a:solidFill>
                  <a:srgbClr val="7E7C78"/>
                </a:solidFill>
                <a:latin typeface="Arial" panose="020B0604020202020204" pitchFamily="34" charset="0"/>
              </a:rPr>
              <a:t>:</a:t>
            </a:r>
          </a:p>
          <a:p>
            <a:pPr lvl="1" eaLnBrk="1" hangingPunct="1">
              <a:spcAft>
                <a:spcPts val="400"/>
              </a:spcAft>
              <a:buClr>
                <a:srgbClr val="D42E12"/>
              </a:buClr>
              <a:buSzPct val="90000"/>
            </a:pPr>
            <a:r>
              <a:rPr lang="en-AU" altLang="es-ES" sz="1400" b="0" u="none" dirty="0">
                <a:solidFill>
                  <a:srgbClr val="7E7C78"/>
                </a:solidFill>
                <a:latin typeface="Arial" panose="020B0604020202020204" pitchFamily="34" charset="0"/>
              </a:rPr>
              <a:t>Actualise prices of the basic baskets to 2015</a:t>
            </a:r>
          </a:p>
          <a:p>
            <a:pPr lvl="1" eaLnBrk="1" hangingPunct="1">
              <a:spcAft>
                <a:spcPts val="400"/>
              </a:spcAft>
              <a:buClr>
                <a:srgbClr val="D42E12"/>
              </a:buClr>
              <a:buSzPct val="90000"/>
            </a:pPr>
            <a:r>
              <a:rPr lang="en-AU" altLang="es-ES" sz="1400" b="0" u="none" dirty="0">
                <a:solidFill>
                  <a:srgbClr val="7E7C78"/>
                </a:solidFill>
                <a:latin typeface="Arial" panose="020B0604020202020204" pitchFamily="34" charset="0"/>
              </a:rPr>
              <a:t>Include housing costs: (percentile 30 of the distribution of renting prices per m</a:t>
            </a:r>
            <a:r>
              <a:rPr lang="en-AU" altLang="es-ES" sz="1400" b="0" u="none" baseline="30000" dirty="0">
                <a:solidFill>
                  <a:srgbClr val="7E7C78"/>
                </a:solidFill>
                <a:latin typeface="Arial" panose="020B0604020202020204" pitchFamily="34" charset="0"/>
              </a:rPr>
              <a:t>2</a:t>
            </a:r>
            <a:r>
              <a:rPr lang="en-AU" altLang="es-ES" sz="1400" b="0" u="none" dirty="0">
                <a:solidFill>
                  <a:srgbClr val="7E7C78"/>
                </a:solidFill>
                <a:latin typeface="Arial" panose="020B0604020202020204" pitchFamily="34" charset="0"/>
              </a:rPr>
              <a:t>  of the “great district” where the family lives + percentile 30 of utility costs per m</a:t>
            </a:r>
            <a:r>
              <a:rPr lang="en-AU" altLang="es-ES" sz="1400" b="0" u="none" baseline="30000" dirty="0">
                <a:solidFill>
                  <a:srgbClr val="7E7C78"/>
                </a:solidFill>
                <a:latin typeface="Arial" panose="020B0604020202020204" pitchFamily="34" charset="0"/>
              </a:rPr>
              <a:t>2 </a:t>
            </a:r>
            <a:r>
              <a:rPr lang="en-AU" altLang="es-ES" sz="1400" b="0" u="none" dirty="0">
                <a:solidFill>
                  <a:srgbClr val="7E7C78"/>
                </a:solidFill>
                <a:latin typeface="Arial" panose="020B0604020202020204" pitchFamily="34" charset="0"/>
              </a:rPr>
              <a:t> for the city) * (reference 40 m</a:t>
            </a:r>
            <a:r>
              <a:rPr lang="en-AU" altLang="es-ES" sz="1400" b="0" u="none" baseline="30000" dirty="0">
                <a:solidFill>
                  <a:srgbClr val="7E7C78"/>
                </a:solidFill>
                <a:latin typeface="Arial" panose="020B0604020202020204" pitchFamily="34" charset="0"/>
              </a:rPr>
              <a:t>2</a:t>
            </a:r>
            <a:r>
              <a:rPr lang="en-AU" altLang="es-ES" sz="1400" b="0" u="none" dirty="0">
                <a:solidFill>
                  <a:srgbClr val="7E7C78"/>
                </a:solidFill>
                <a:latin typeface="Arial" panose="020B0604020202020204" pitchFamily="34" charset="0"/>
              </a:rPr>
              <a:t> size assigned to households up to two people + 10 m</a:t>
            </a:r>
            <a:r>
              <a:rPr lang="en-AU" altLang="es-ES" sz="1400" b="0" u="none" baseline="30000" dirty="0">
                <a:solidFill>
                  <a:srgbClr val="7E7C78"/>
                </a:solidFill>
                <a:latin typeface="Arial" panose="020B0604020202020204" pitchFamily="34" charset="0"/>
              </a:rPr>
              <a:t>2</a:t>
            </a:r>
            <a:r>
              <a:rPr lang="en-AU" altLang="es-ES" sz="1400" b="0" u="none" dirty="0">
                <a:solidFill>
                  <a:srgbClr val="7E7C78"/>
                </a:solidFill>
                <a:latin typeface="Arial" panose="020B0604020202020204" pitchFamily="34" charset="0"/>
              </a:rPr>
              <a:t> per additional member)  (ESD 2017 deflated to 2015)</a:t>
            </a:r>
          </a:p>
          <a:p>
            <a:pPr lvl="1" eaLnBrk="1" hangingPunct="1">
              <a:spcAft>
                <a:spcPts val="400"/>
              </a:spcAft>
              <a:buClr>
                <a:srgbClr val="D42E12"/>
              </a:buClr>
              <a:buSzPct val="90000"/>
            </a:pPr>
            <a:r>
              <a:rPr lang="en-AU" altLang="es-ES" sz="1400" b="0" u="none" dirty="0">
                <a:solidFill>
                  <a:srgbClr val="7E7C78"/>
                </a:solidFill>
                <a:latin typeface="Arial" panose="020B0604020202020204" pitchFamily="34" charset="0"/>
              </a:rPr>
              <a:t>Adaptation of the equivalence scale: 0,73 for 2</a:t>
            </a:r>
            <a:r>
              <a:rPr lang="en-AU" altLang="es-ES" sz="1400" b="0" u="none" baseline="30000" dirty="0">
                <a:solidFill>
                  <a:srgbClr val="7E7C78"/>
                </a:solidFill>
                <a:latin typeface="Arial" panose="020B0604020202020204" pitchFamily="34" charset="0"/>
              </a:rPr>
              <a:t>nd</a:t>
            </a:r>
            <a:r>
              <a:rPr lang="en-AU" altLang="es-ES" sz="1400" b="0" u="none" dirty="0">
                <a:solidFill>
                  <a:srgbClr val="7E7C78"/>
                </a:solidFill>
                <a:latin typeface="Arial" panose="020B0604020202020204" pitchFamily="34" charset="0"/>
              </a:rPr>
              <a:t> and higher adults &gt;18; 1,03 for all infants 14-17; 0,525 for all infants &lt;14</a:t>
            </a:r>
          </a:p>
          <a:p>
            <a:pPr lvl="1" eaLnBrk="1" hangingPunct="1">
              <a:spcAft>
                <a:spcPts val="400"/>
              </a:spcAft>
              <a:buClr>
                <a:srgbClr val="D42E12"/>
              </a:buClr>
              <a:buSzPct val="90000"/>
            </a:pPr>
            <a:endParaRPr lang="en-AU" altLang="es-ES" sz="1400" b="0" u="none" dirty="0">
              <a:solidFill>
                <a:srgbClr val="7E7C78"/>
              </a:solidFill>
              <a:latin typeface="Arial" panose="020B0604020202020204" pitchFamily="34" charset="0"/>
            </a:endParaRPr>
          </a:p>
          <a:p>
            <a:pPr eaLnBrk="1" hangingPunct="1">
              <a:spcAft>
                <a:spcPts val="1600"/>
              </a:spcAft>
              <a:buClr>
                <a:srgbClr val="D42E12"/>
              </a:buClr>
              <a:buSzPct val="90000"/>
            </a:pPr>
            <a:endParaRPr lang="en-AU" altLang="es-ES" sz="2400" b="0" u="none" dirty="0">
              <a:solidFill>
                <a:srgbClr val="7E7C78"/>
              </a:solidFill>
              <a:latin typeface="Arial" panose="020B0604020202020204" pitchFamily="34" charset="0"/>
            </a:endParaRPr>
          </a:p>
          <a:p>
            <a:pPr eaLnBrk="1" hangingPunct="1">
              <a:spcAft>
                <a:spcPts val="600"/>
              </a:spcAft>
              <a:buClr>
                <a:srgbClr val="D42E12"/>
              </a:buClr>
              <a:buSzPct val="90000"/>
            </a:pPr>
            <a:endParaRPr lang="en-AU" altLang="es-ES" sz="2400" u="none" dirty="0">
              <a:solidFill>
                <a:srgbClr val="7E7C78"/>
              </a:solidFill>
              <a:latin typeface="Arial" panose="020B0604020202020204" pitchFamily="34" charset="0"/>
            </a:endParaRPr>
          </a:p>
        </p:txBody>
      </p:sp>
      <p:sp>
        <p:nvSpPr>
          <p:cNvPr id="4" name="Rectangle 4">
            <a:extLst>
              <a:ext uri="{FF2B5EF4-FFF2-40B4-BE49-F238E27FC236}">
                <a16:creationId xmlns:a16="http://schemas.microsoft.com/office/drawing/2014/main" id="{4C7B78A8-3251-7F47-97BB-D6B8E4D5D528}"/>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Child poverty in Barcelona</a:t>
            </a:r>
            <a:endParaRPr lang="en-US" altLang="es-ES" sz="4000" b="0" u="none" dirty="0">
              <a:solidFill>
                <a:srgbClr val="CC0000"/>
              </a:solidFill>
              <a:latin typeface="Arial" panose="020B0604020202020204" pitchFamily="34" charset="0"/>
            </a:endParaRPr>
          </a:p>
        </p:txBody>
      </p:sp>
    </p:spTree>
    <p:extLst>
      <p:ext uri="{BB962C8B-B14F-4D97-AF65-F5344CB8AC3E}">
        <p14:creationId xmlns:p14="http://schemas.microsoft.com/office/powerpoint/2010/main" val="315499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C7B78A8-3251-7F47-97BB-D6B8E4D5D528}"/>
              </a:ext>
            </a:extLst>
          </p:cNvPr>
          <p:cNvSpPr txBox="1">
            <a:spLocks noChangeArrowheads="1"/>
          </p:cNvSpPr>
          <p:nvPr/>
        </p:nvSpPr>
        <p:spPr bwMode="auto">
          <a:xfrm>
            <a:off x="488950" y="685800"/>
            <a:ext cx="9288463" cy="742950"/>
          </a:xfrm>
          <a:prstGeom prst="rect">
            <a:avLst/>
          </a:prstGeom>
          <a:solidFill>
            <a:srgbClr val="FFFFFF"/>
          </a:solidFill>
          <a:ln w="9525">
            <a:solidFill>
              <a:srgbClr val="FFFFFF"/>
            </a:solidFill>
            <a:miter lim="800000"/>
            <a:headEnd/>
            <a:tailEnd/>
          </a:ln>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4000" u="none" dirty="0">
                <a:solidFill>
                  <a:srgbClr val="CC0000"/>
                </a:solidFill>
                <a:latin typeface="Arial" panose="020B0604020202020204" pitchFamily="34" charset="0"/>
              </a:rPr>
              <a:t>Child poverty in Barcelona</a:t>
            </a:r>
            <a:endParaRPr lang="en-US" altLang="es-ES" sz="4000" b="0" u="none" dirty="0">
              <a:solidFill>
                <a:srgbClr val="CC0000"/>
              </a:solidFill>
              <a:latin typeface="Arial" panose="020B0604020202020204" pitchFamily="34" charset="0"/>
            </a:endParaRPr>
          </a:p>
        </p:txBody>
      </p:sp>
      <p:graphicFrame>
        <p:nvGraphicFramePr>
          <p:cNvPr id="5" name="Table 3">
            <a:extLst>
              <a:ext uri="{FF2B5EF4-FFF2-40B4-BE49-F238E27FC236}">
                <a16:creationId xmlns:a16="http://schemas.microsoft.com/office/drawing/2014/main" id="{B4FC740A-C983-1548-B932-5E3423CEDAE2}"/>
              </a:ext>
            </a:extLst>
          </p:cNvPr>
          <p:cNvGraphicFramePr>
            <a:graphicFrameLocks noGrp="1"/>
          </p:cNvGraphicFramePr>
          <p:nvPr>
            <p:extLst>
              <p:ext uri="{D42A27DB-BD31-4B8C-83A1-F6EECF244321}">
                <p14:modId xmlns:p14="http://schemas.microsoft.com/office/powerpoint/2010/main" val="660174515"/>
              </p:ext>
            </p:extLst>
          </p:nvPr>
        </p:nvGraphicFramePr>
        <p:xfrm>
          <a:off x="776536" y="1448290"/>
          <a:ext cx="8136903" cy="4824535"/>
        </p:xfrm>
        <a:graphic>
          <a:graphicData uri="http://schemas.openxmlformats.org/drawingml/2006/table">
            <a:tbl>
              <a:tblPr/>
              <a:tblGrid>
                <a:gridCol w="403244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2"/>
                    </a:ext>
                  </a:extLst>
                </a:gridCol>
                <a:gridCol w="1944215">
                  <a:extLst>
                    <a:ext uri="{9D8B030D-6E8A-4147-A177-3AD203B41FA5}">
                      <a16:colId xmlns:a16="http://schemas.microsoft.com/office/drawing/2014/main" val="3953863457"/>
                    </a:ext>
                  </a:extLst>
                </a:gridCol>
              </a:tblGrid>
              <a:tr h="904455">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x-none" sz="1800" b="1" i="0" u="none" strike="noStrike" cap="none" normalizeH="0" baseline="0" dirty="0">
                          <a:ln>
                            <a:noFill/>
                          </a:ln>
                          <a:solidFill>
                            <a:srgbClr val="FFFFFF"/>
                          </a:solidFill>
                          <a:effectLst/>
                          <a:latin typeface="Calibri" charset="0"/>
                          <a:ea typeface="ＭＳ Ｐゴシック" charset="-128"/>
                        </a:rPr>
                        <a:t> </a:t>
                      </a:r>
                      <a:endParaRPr kumimoji="0" lang="en-US" altLang="x-none" sz="1800" b="1" i="0" u="none" strike="noStrike" cap="none" normalizeH="0" baseline="0" dirty="0">
                        <a:ln>
                          <a:noFill/>
                        </a:ln>
                        <a:solidFill>
                          <a:srgbClr val="FFFFFF"/>
                        </a:solidFill>
                        <a:effectLst/>
                        <a:latin typeface="Times New Roman" charset="0"/>
                        <a:ea typeface="ＭＳ Ｐゴシック" charset="-128"/>
                      </a:endParaRP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rgbClr val="FFFFFF"/>
                          </a:solidFill>
                          <a:effectLst/>
                          <a:latin typeface="Calibri" charset="0"/>
                          <a:ea typeface="ＭＳ Ｐゴシック" charset="-128"/>
                        </a:rPr>
                        <a:t>Sample of Tax Agency records, BCN 2015 </a:t>
                      </a:r>
                      <a:endParaRPr kumimoji="0" lang="en-AU" altLang="x-none" sz="1800" b="1" i="0" u="none" strike="noStrike" cap="none" normalizeH="0" baseline="0" noProof="0" dirty="0">
                        <a:ln>
                          <a:noFill/>
                        </a:ln>
                        <a:solidFill>
                          <a:srgbClr val="FFFFFF"/>
                        </a:solidFill>
                        <a:effectLst/>
                        <a:latin typeface="Times New Roman" charset="0"/>
                        <a:ea typeface="ＭＳ Ｐゴシック" charset="-128"/>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rgbClr val="FFFFFF"/>
                          </a:solidFill>
                          <a:effectLst/>
                          <a:latin typeface="+mn-lt"/>
                          <a:ea typeface="ＭＳ Ｐゴシック" charset="-128"/>
                        </a:rPr>
                        <a:t>EMCV, BCN 2016-17</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602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chemeClr val="tx1"/>
                          </a:solidFill>
                          <a:effectLst/>
                          <a:latin typeface="+mn-lt"/>
                          <a:ea typeface="ＭＳ Ｐゴシック" charset="-128"/>
                        </a:rPr>
                        <a:t>At risk of poverty threshold </a:t>
                      </a:r>
                      <a:r>
                        <a:rPr kumimoji="0" lang="en-AU" altLang="x-none" sz="1800" b="0" i="0" u="none" strike="noStrike" cap="none" normalizeH="0" baseline="0" noProof="0" dirty="0">
                          <a:ln>
                            <a:noFill/>
                          </a:ln>
                          <a:solidFill>
                            <a:schemeClr val="tx1"/>
                          </a:solidFill>
                          <a:effectLst/>
                          <a:latin typeface="+mn-lt"/>
                          <a:ea typeface="ＭＳ Ｐゴシック" charset="-128"/>
                        </a:rPr>
                        <a:t>(&lt;60% of median; single adult households)</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11.005,2€ </a:t>
                      </a: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11.122,4€ </a:t>
                      </a: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757772731"/>
                  </a:ext>
                </a:extLst>
              </a:tr>
              <a:tr h="602968">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kern="1200" cap="none" normalizeH="0" baseline="0" noProof="0" dirty="0">
                          <a:ln>
                            <a:noFill/>
                          </a:ln>
                          <a:solidFill>
                            <a:schemeClr val="tx1"/>
                          </a:solidFill>
                          <a:effectLst/>
                          <a:latin typeface="+mn-lt"/>
                          <a:ea typeface="ＭＳ Ｐゴシック" charset="-128"/>
                          <a:cs typeface="+mn-cs"/>
                        </a:rPr>
                        <a:t>Children at risk of poverty rate</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chemeClr val="tx1"/>
                          </a:solidFill>
                          <a:effectLst/>
                          <a:latin typeface="+mn-lt"/>
                          <a:ea typeface="ＭＳ Ｐゴシック" charset="-128"/>
                          <a:cs typeface="+mn-cs"/>
                        </a:rPr>
                        <a:t>30,9%</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chemeClr val="tx1"/>
                          </a:solidFill>
                          <a:effectLst/>
                          <a:latin typeface="+mn-lt"/>
                          <a:ea typeface="ＭＳ Ｐゴシック" charset="-128"/>
                          <a:cs typeface="+mn-cs"/>
                        </a:rPr>
                        <a:t>29,5%</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785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chemeClr val="tx1"/>
                          </a:solidFill>
                          <a:effectLst/>
                          <a:latin typeface="+mn-lt"/>
                          <a:ea typeface="ＭＳ Ｐゴシック" charset="-128"/>
                        </a:rPr>
                        <a:t>At risk of severe poverty threshold </a:t>
                      </a:r>
                      <a:r>
                        <a:rPr kumimoji="0" lang="en-AU" altLang="x-none" sz="1800" b="0" i="0" u="none" strike="noStrike" cap="none" normalizeH="0" baseline="0" noProof="0" dirty="0">
                          <a:ln>
                            <a:noFill/>
                          </a:ln>
                          <a:solidFill>
                            <a:schemeClr val="tx1"/>
                          </a:solidFill>
                          <a:effectLst/>
                          <a:latin typeface="+mn-lt"/>
                          <a:ea typeface="ＭＳ Ｐゴシック" charset="-128"/>
                        </a:rPr>
                        <a:t>(&lt;30% of median; single adult households)</a:t>
                      </a:r>
                      <a:endParaRPr kumimoji="0" lang="en-AU" altLang="x-none" sz="1800" b="1" i="0" u="none" strike="noStrike" cap="none" normalizeH="0" baseline="0" noProof="0" dirty="0">
                        <a:ln>
                          <a:noFill/>
                        </a:ln>
                        <a:solidFill>
                          <a:schemeClr val="tx1"/>
                        </a:solidFill>
                        <a:effectLst/>
                        <a:latin typeface="+mn-lt"/>
                        <a:ea typeface="ＭＳ Ｐゴシック" charset="-128"/>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5.502,</a:t>
                      </a:r>
                      <a:r>
                        <a:rPr lang="es-ES" dirty="0">
                          <a:effectLst/>
                        </a:rPr>
                        <a:t> 6€</a:t>
                      </a: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ca-ES" sz="1800" kern="1200" dirty="0">
                          <a:solidFill>
                            <a:schemeClr val="tx1"/>
                          </a:solidFill>
                          <a:effectLst/>
                          <a:latin typeface="+mn-lt"/>
                          <a:ea typeface="+mn-ea"/>
                          <a:cs typeface="+mn-cs"/>
                        </a:rPr>
                        <a:t>5.561,2€</a:t>
                      </a:r>
                      <a:r>
                        <a:rPr lang="es-ES" dirty="0">
                          <a:effectLst/>
                        </a:rPr>
                        <a:t> </a:t>
                      </a:r>
                      <a:endPar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107812807"/>
                  </a:ext>
                </a:extLst>
              </a:tr>
              <a:tr h="678536">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0" i="0" u="none" strike="noStrike" cap="none" normalizeH="0" baseline="0" noProof="0" dirty="0">
                          <a:ln>
                            <a:noFill/>
                          </a:ln>
                          <a:solidFill>
                            <a:schemeClr val="tx1"/>
                          </a:solidFill>
                          <a:effectLst/>
                          <a:latin typeface="+mn-lt"/>
                          <a:ea typeface="ＭＳ Ｐゴシック" charset="-128"/>
                        </a:rPr>
                        <a:t>Children at risk of severe poverty rate</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rPr>
                        <a:t>14,2%</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rPr>
                        <a:t>5,4%</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6785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altLang="x-none" sz="1800" b="1" i="0" u="none" strike="noStrike" cap="none" normalizeH="0" baseline="0" noProof="0" dirty="0">
                          <a:ln>
                            <a:noFill/>
                          </a:ln>
                          <a:solidFill>
                            <a:schemeClr val="tx1"/>
                          </a:solidFill>
                          <a:effectLst/>
                          <a:latin typeface="+mn-lt"/>
                          <a:ea typeface="ＭＳ Ｐゴシック" charset="-128"/>
                        </a:rPr>
                        <a:t>Absolute poverty </a:t>
                      </a:r>
                      <a:r>
                        <a:rPr kumimoji="0" lang="en-AU" altLang="x-none" sz="1800" b="0" i="0" u="none" strike="noStrike" cap="none" normalizeH="0" baseline="0" noProof="0" dirty="0">
                          <a:ln>
                            <a:noFill/>
                          </a:ln>
                          <a:solidFill>
                            <a:schemeClr val="tx1"/>
                          </a:solidFill>
                          <a:effectLst/>
                          <a:latin typeface="+mn-lt"/>
                          <a:ea typeface="ＭＳ Ｐゴシック" charset="-128"/>
                        </a:rPr>
                        <a:t>threshold</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0" i="0" u="none" strike="noStrike" kern="1200" cap="none" normalizeH="0" baseline="0" dirty="0">
                          <a:ln>
                            <a:noFill/>
                          </a:ln>
                          <a:solidFill>
                            <a:srgbClr val="000000"/>
                          </a:solidFill>
                          <a:effectLst/>
                          <a:latin typeface="Calibri" charset="0"/>
                          <a:ea typeface="ＭＳ Ｐゴシック" charset="-128"/>
                          <a:cs typeface="+mn-cs"/>
                        </a:rPr>
                        <a:t>Varies according to district rental prices</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627160349"/>
                  </a:ext>
                </a:extLst>
              </a:tr>
              <a:tr h="678536">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AU" altLang="x-none" sz="1800" b="0" i="0" u="none" strike="noStrike" cap="none" normalizeH="0" baseline="0" noProof="0" dirty="0">
                          <a:ln>
                            <a:noFill/>
                          </a:ln>
                          <a:solidFill>
                            <a:schemeClr val="tx1"/>
                          </a:solidFill>
                          <a:effectLst/>
                          <a:latin typeface="+mn-lt"/>
                          <a:ea typeface="ＭＳ Ｐゴシック" charset="-128"/>
                        </a:rPr>
                        <a:t>Children in absolute poverty</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kern="1200" cap="none" normalizeH="0" baseline="0" dirty="0">
                          <a:ln>
                            <a:noFill/>
                          </a:ln>
                          <a:solidFill>
                            <a:srgbClr val="000000"/>
                          </a:solidFill>
                          <a:effectLst/>
                          <a:latin typeface="Calibri" charset="0"/>
                          <a:ea typeface="ＭＳ Ｐゴシック" charset="-128"/>
                          <a:cs typeface="+mn-cs"/>
                        </a:rPr>
                        <a:t>26,6%</a:t>
                      </a: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1800" b="0" i="0" u="none" strike="noStrike" kern="1200" cap="none" normalizeH="0" baseline="0" dirty="0">
                        <a:ln>
                          <a:noFill/>
                        </a:ln>
                        <a:solidFill>
                          <a:srgbClr val="000000"/>
                        </a:solidFill>
                        <a:effectLst/>
                        <a:latin typeface="Calibri" charset="0"/>
                        <a:ea typeface="ＭＳ Ｐゴシック" charset="-128"/>
                        <a:cs typeface="+mn-cs"/>
                      </a:endParaRPr>
                    </a:p>
                  </a:txBody>
                  <a:tcPr marL="68587" marR="6858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010530335"/>
                  </a:ext>
                </a:extLst>
              </a:tr>
            </a:tbl>
          </a:graphicData>
        </a:graphic>
      </p:graphicFrame>
    </p:spTree>
    <p:extLst>
      <p:ext uri="{BB962C8B-B14F-4D97-AF65-F5344CB8AC3E}">
        <p14:creationId xmlns:p14="http://schemas.microsoft.com/office/powerpoint/2010/main" val="3143708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4252</TotalTime>
  <Words>2140</Words>
  <Application>Microsoft Macintosh PowerPoint</Application>
  <PresentationFormat>A4 Paper (210x297 mm)</PresentationFormat>
  <Paragraphs>349</Paragraphs>
  <Slides>30</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Helvetica</vt:lpstr>
      <vt:lpstr>Times New Roman</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5退葕꿘h��뿿붐ゥ郤葕꿘5뿿부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Avaluació de les  càrregues administratives a l’activitat econòmica  en l’àmbit de Catalunya  i efectes del Decret 106/2008, de 6 de maig   </dc:title>
  <dc:creator>server ..</dc:creator>
  <cp:lastModifiedBy>Todeschini, Federico Atilio</cp:lastModifiedBy>
  <cp:revision>313</cp:revision>
  <dcterms:created xsi:type="dcterms:W3CDTF">2008-11-14T08:18:10Z</dcterms:created>
  <dcterms:modified xsi:type="dcterms:W3CDTF">2019-07-30T07:40:30Z</dcterms:modified>
</cp:coreProperties>
</file>